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Default Extension="xls" ContentType="application/vnd.ms-exce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99" r:id="rId2"/>
    <p:sldId id="301" r:id="rId3"/>
    <p:sldId id="306" r:id="rId4"/>
    <p:sldId id="265" r:id="rId5"/>
    <p:sldId id="364" r:id="rId6"/>
    <p:sldId id="302" r:id="rId7"/>
    <p:sldId id="303" r:id="rId8"/>
    <p:sldId id="308" r:id="rId9"/>
    <p:sldId id="309" r:id="rId10"/>
    <p:sldId id="311" r:id="rId11"/>
    <p:sldId id="312" r:id="rId12"/>
    <p:sldId id="310" r:id="rId13"/>
    <p:sldId id="262" r:id="rId14"/>
    <p:sldId id="314" r:id="rId15"/>
    <p:sldId id="260" r:id="rId16"/>
    <p:sldId id="272" r:id="rId17"/>
    <p:sldId id="273" r:id="rId18"/>
    <p:sldId id="274" r:id="rId19"/>
    <p:sldId id="271" r:id="rId20"/>
    <p:sldId id="277" r:id="rId21"/>
    <p:sldId id="358" r:id="rId22"/>
    <p:sldId id="278" r:id="rId23"/>
    <p:sldId id="368" r:id="rId24"/>
    <p:sldId id="324" r:id="rId25"/>
    <p:sldId id="325" r:id="rId26"/>
    <p:sldId id="326" r:id="rId27"/>
    <p:sldId id="327" r:id="rId28"/>
    <p:sldId id="328" r:id="rId29"/>
    <p:sldId id="334" r:id="rId30"/>
    <p:sldId id="335" r:id="rId31"/>
    <p:sldId id="360" r:id="rId32"/>
    <p:sldId id="284" r:id="rId33"/>
    <p:sldId id="269" r:id="rId34"/>
    <p:sldId id="362" r:id="rId35"/>
    <p:sldId id="365" r:id="rId36"/>
    <p:sldId id="367" r:id="rId37"/>
    <p:sldId id="361" r:id="rId38"/>
    <p:sldId id="263" r:id="rId39"/>
    <p:sldId id="315" r:id="rId40"/>
    <p:sldId id="323" r:id="rId41"/>
    <p:sldId id="366" r:id="rId42"/>
    <p:sldId id="261" r:id="rId43"/>
    <p:sldId id="259"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279" autoAdjust="0"/>
    <p:restoredTop sz="66136" autoAdjust="0"/>
  </p:normalViewPr>
  <p:slideViewPr>
    <p:cSldViewPr>
      <p:cViewPr varScale="1">
        <p:scale>
          <a:sx n="43" d="100"/>
          <a:sy n="43" d="100"/>
        </p:scale>
        <p:origin x="-1596" y="-90"/>
      </p:cViewPr>
      <p:guideLst>
        <p:guide orient="horz" pos="2160"/>
        <p:guide pos="2880"/>
      </p:guideLst>
    </p:cSldViewPr>
  </p:slideViewPr>
  <p:outlineViewPr>
    <p:cViewPr>
      <p:scale>
        <a:sx n="33" d="100"/>
        <a:sy n="33" d="100"/>
      </p:scale>
      <p:origin x="0" y="6708"/>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89" d="100"/>
          <a:sy n="89" d="100"/>
        </p:scale>
        <p:origin x="-3834"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063270-88E6-4D28-81A6-1132E41D0809}" type="datetimeFigureOut">
              <a:rPr lang="en-US" smtClean="0"/>
              <a:pPr/>
              <a:t>5/28/2014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7C59C7-E72C-4919-9CA7-C054F9C0B79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719BA83-4ED4-482C-9914-9F6F1F0AB232}" type="slidenum">
              <a:rPr lang="en-US" altLang="zh-TW"/>
              <a:pPr/>
              <a:t>13</a:t>
            </a:fld>
            <a:endParaRPr lang="en-US" altLang="zh-TW"/>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buFontTx/>
              <a:buChar char="•"/>
            </a:pPr>
            <a:r>
              <a:rPr lang="en-US" dirty="0" smtClean="0"/>
              <a:t>To put it very graphically, we want to use sunlight to help us geo-locate.</a:t>
            </a:r>
          </a:p>
          <a:p>
            <a:pPr eaLnBrk="1" hangingPunct="1">
              <a:buFontTx/>
              <a:buChar char="•"/>
            </a:pPr>
            <a:r>
              <a:rPr lang="en-US" dirty="0" smtClean="0"/>
              <a:t>And dark here is nighttime, bright area is daytime. This bright-dark edge is then sunset</a:t>
            </a:r>
          </a:p>
          <a:p>
            <a:pPr eaLnBrk="1" hangingPunct="1">
              <a:buFontTx/>
              <a:buChar char="•"/>
            </a:pPr>
            <a:r>
              <a:rPr lang="en-US" dirty="0" smtClean="0"/>
              <a:t>This dark edge will move to your left, since the Earth rotates counter-clockwise</a:t>
            </a:r>
          </a:p>
          <a:p>
            <a:pPr eaLnBrk="1" hangingPunct="1">
              <a:buFontTx/>
              <a:buChar char="•"/>
            </a:pPr>
            <a:r>
              <a:rPr lang="en-US" dirty="0" smtClean="0"/>
              <a:t>Because this edge is slanted, so along this edge, some places will get sunset earlier than others</a:t>
            </a:r>
          </a:p>
          <a:p>
            <a:pPr eaLnBrk="1" hangingPunct="1">
              <a:buFontTx/>
              <a:buChar char="•"/>
            </a:pPr>
            <a:r>
              <a:rPr lang="en-US" dirty="0" smtClean="0"/>
              <a:t>Consider this same edge in March around the equinox, you can see it’s pretty much a straight line</a:t>
            </a:r>
          </a:p>
          <a:p>
            <a:pPr eaLnBrk="1" hangingPunct="1">
              <a:buFontTx/>
              <a:buChar char="•"/>
            </a:pPr>
            <a:r>
              <a:rPr lang="en-US" dirty="0" smtClean="0"/>
              <a:t>Everywhere on this edge will have sunset at around the same time</a:t>
            </a:r>
          </a:p>
          <a:p>
            <a:pPr eaLnBrk="1" hangingPunct="1">
              <a:buFontTx/>
              <a:buChar char="•"/>
            </a:pPr>
            <a:r>
              <a:rPr lang="en-US" dirty="0" smtClean="0"/>
              <a:t>And this makes latitude estimation very different.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DBB9818-1274-4E8D-BC43-EA25E7793FC6}" type="slidenum">
              <a:rPr lang="en-US"/>
              <a:pPr/>
              <a:t>14</a:t>
            </a:fld>
            <a:endParaRPr lang="en-US"/>
          </a:p>
        </p:txBody>
      </p:sp>
      <p:sp>
        <p:nvSpPr>
          <p:cNvPr id="48129" name="Text Box 1"/>
          <p:cNvSpPr txBox="1">
            <a:spLocks noChangeArrowheads="1"/>
          </p:cNvSpPr>
          <p:nvPr/>
        </p:nvSpPr>
        <p:spPr bwMode="auto">
          <a:xfrm>
            <a:off x="1143001" y="685800"/>
            <a:ext cx="4570413" cy="3427413"/>
          </a:xfrm>
          <a:prstGeom prst="rect">
            <a:avLst/>
          </a:prstGeom>
          <a:solidFill>
            <a:srgbClr val="FFFFFF"/>
          </a:solidFill>
          <a:ln w="9525">
            <a:solidFill>
              <a:srgbClr val="000000"/>
            </a:solidFill>
            <a:miter lim="800000"/>
            <a:headEnd/>
            <a:tailEnd/>
          </a:ln>
          <a:effectLst/>
        </p:spPr>
        <p:txBody>
          <a:bodyPr wrap="none" lIns="91432" tIns="45716" rIns="91432" bIns="45716" anchor="ctr"/>
          <a:lstStyle/>
          <a:p>
            <a:endParaRPr lang="en-US"/>
          </a:p>
        </p:txBody>
      </p:sp>
      <p:sp>
        <p:nvSpPr>
          <p:cNvPr id="48130" name="Rectangle 2"/>
          <p:cNvSpPr txBox="1">
            <a:spLocks noGrp="1" noChangeArrowheads="1"/>
          </p:cNvSpPr>
          <p:nvPr>
            <p:ph type="body"/>
          </p:nvPr>
        </p:nvSpPr>
        <p:spPr bwMode="auto">
          <a:xfrm>
            <a:off x="685801" y="4343400"/>
            <a:ext cx="5484813"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527B5DEB-13F8-4B16-BC24-D76A19AF71A2}" type="slidenum">
              <a:rPr lang="en-US" altLang="zh-TW"/>
              <a:pPr/>
              <a:t>15</a:t>
            </a:fld>
            <a:endParaRPr lang="en-US" altLang="zh-TW"/>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buFontTx/>
              <a:buChar char="•"/>
            </a:pPr>
            <a:r>
              <a:rPr lang="en-US" dirty="0" smtClean="0"/>
              <a:t>Our brief history doesn’t stop at 2006 of course, and in these few recent years,</a:t>
            </a:r>
          </a:p>
          <a:p>
            <a:pPr eaLnBrk="1" hangingPunct="1">
              <a:buFontTx/>
              <a:buChar char="•"/>
            </a:pPr>
            <a:r>
              <a:rPr lang="en-US" dirty="0" smtClean="0"/>
              <a:t>We have a proliferation of statistical models for </a:t>
            </a:r>
            <a:r>
              <a:rPr lang="en-US" dirty="0" err="1" smtClean="0"/>
              <a:t>geolocation</a:t>
            </a:r>
            <a:endParaRPr lang="en-US" dirty="0" smtClean="0"/>
          </a:p>
          <a:p>
            <a:pPr eaLnBrk="1" hangingPunct="1">
              <a:buFontTx/>
              <a:buChar char="•"/>
            </a:pPr>
            <a:r>
              <a:rPr lang="en-US" dirty="0" smtClean="0"/>
              <a:t>State-space models are an attractive, and probably the most logical pick to do the job</a:t>
            </a:r>
          </a:p>
          <a:p>
            <a:pPr eaLnBrk="1" hangingPunct="1">
              <a:buFontTx/>
              <a:buChar char="•"/>
            </a:pPr>
            <a:r>
              <a:rPr lang="en-US" dirty="0" smtClean="0"/>
              <a:t>The reason for why stems in how state-space models are set up</a:t>
            </a:r>
          </a:p>
          <a:p>
            <a:pPr lvl="2" eaLnBrk="1" hangingPunct="1">
              <a:buFontTx/>
              <a:buChar char="•"/>
            </a:pPr>
            <a:r>
              <a:rPr lang="en-US" dirty="0" smtClean="0"/>
              <a:t>In essence, they are coupled models, one to describe the observations explicitly includes error</a:t>
            </a:r>
          </a:p>
          <a:p>
            <a:pPr eaLnBrk="1" hangingPunct="1">
              <a:buFontTx/>
              <a:buChar char="•"/>
            </a:pPr>
            <a:r>
              <a:rPr lang="en-US" dirty="0" smtClean="0"/>
              <a:t>And another one to describe the process that cannot be directly measurement.</a:t>
            </a:r>
          </a:p>
          <a:p>
            <a:pPr eaLnBrk="1" hangingPunct="1">
              <a:buFontTx/>
              <a:buChar char="•"/>
            </a:pPr>
            <a:r>
              <a:rPr lang="en-US" dirty="0" smtClean="0"/>
              <a:t>In our case, that is the movement from one position to another.</a:t>
            </a:r>
          </a:p>
          <a:p>
            <a:pPr eaLnBrk="1" hangingPunct="1">
              <a:buFontTx/>
              <a:buChar char="•"/>
            </a:pPr>
            <a:r>
              <a:rPr lang="en-US" dirty="0" smtClean="0"/>
              <a:t>The remaining of my talk will feature these state-space models</a:t>
            </a:r>
          </a:p>
          <a:p>
            <a:pPr eaLnBrk="1" hangingPunct="1">
              <a:buFontTx/>
              <a:buChar char="•"/>
            </a:pPr>
            <a:r>
              <a:rPr lang="en-US" dirty="0" smtClean="0"/>
              <a:t>But let me mention an alternative, a recent work by Tremblay et al. </a:t>
            </a:r>
          </a:p>
          <a:p>
            <a:pPr eaLnBrk="1" hangingPunct="1">
              <a:buFontTx/>
              <a:buChar char="•"/>
            </a:pPr>
            <a:r>
              <a:rPr lang="en-US" dirty="0" smtClean="0"/>
              <a:t>Which argues state-space models take too much time to run and they have simpler and still perform well</a:t>
            </a:r>
          </a:p>
          <a:p>
            <a:pPr lvl="1" eaLnBrk="1" hangingPunct="1">
              <a:buFontTx/>
              <a:buChar char="•"/>
            </a:pPr>
            <a:r>
              <a:rPr lang="en-US" dirty="0" smtClean="0"/>
              <a:t>Let me return to state-space models, once you have specified the model</a:t>
            </a:r>
          </a:p>
          <a:p>
            <a:pPr eaLnBrk="1" hangingPunct="1">
              <a:buFontTx/>
              <a:buChar char="•"/>
            </a:pPr>
            <a:r>
              <a:rPr lang="en-US" dirty="0" smtClean="0"/>
              <a:t>The remaining part will be fitting the model, and there are two main approaches to do that</a:t>
            </a:r>
          </a:p>
          <a:p>
            <a:pPr lvl="1" eaLnBrk="1" hangingPunct="1">
              <a:buFontTx/>
              <a:buChar char="•"/>
            </a:pPr>
            <a:r>
              <a:rPr lang="en-US" dirty="0" smtClean="0"/>
              <a:t>The simpler is the maximum likelihood estimation, which assumes linearity</a:t>
            </a:r>
          </a:p>
          <a:p>
            <a:pPr lvl="1" eaLnBrk="1" hangingPunct="1">
              <a:buFontTx/>
              <a:buChar char="•"/>
            </a:pPr>
            <a:r>
              <a:rPr lang="en-US" dirty="0" smtClean="0"/>
              <a:t>Natural processes, as we know them, are rarely linear, </a:t>
            </a:r>
          </a:p>
          <a:p>
            <a:pPr lvl="0" eaLnBrk="1" hangingPunct="1">
              <a:buFontTx/>
              <a:buChar char="•"/>
            </a:pPr>
            <a:r>
              <a:rPr lang="en-US" dirty="0" smtClean="0"/>
              <a:t>So a more sophisticated way is to handle the non-linear dynamics with Bayesian Monte Carlo simulations</a:t>
            </a:r>
          </a:p>
          <a:p>
            <a:pPr eaLnBrk="1" hangingPunct="1">
              <a:buFontTx/>
              <a:buChar char="•"/>
            </a:pPr>
            <a:r>
              <a:rPr lang="en-US" dirty="0" smtClean="0"/>
              <a:t>This pretty much is what you need to know what is out there without going into the technical formulation</a:t>
            </a:r>
          </a:p>
          <a:p>
            <a:pPr eaLnBrk="1" hangingPunct="1">
              <a:buFontTx/>
              <a:buChar char="•"/>
            </a:pPr>
            <a:r>
              <a:rPr lang="en-US" dirty="0" smtClean="0"/>
              <a:t>In any case, these approaches will provide error estimates and confidence regions around a track</a:t>
            </a:r>
          </a:p>
          <a:p>
            <a:pPr eaLnBrk="1" hangingPunct="1">
              <a:buFontTx/>
              <a:buChar char="•"/>
            </a:pPr>
            <a:r>
              <a:rPr lang="en-US" dirty="0" smtClean="0"/>
              <a:t>They often incorporate auxiliary data from sea-surface temperature to coastal to further constrain the model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pPr eaLnBrk="1" hangingPunct="1"/>
            <a:endParaRPr lang="en-US" smtClean="0"/>
          </a:p>
        </p:txBody>
      </p:sp>
      <p:sp>
        <p:nvSpPr>
          <p:cNvPr id="61444" name="Slide Number Placeholder 3"/>
          <p:cNvSpPr>
            <a:spLocks noGrp="1"/>
          </p:cNvSpPr>
          <p:nvPr>
            <p:ph type="sldNum" sz="quarter" idx="5"/>
          </p:nvPr>
        </p:nvSpPr>
        <p:spPr>
          <a:noFill/>
        </p:spPr>
        <p:txBody>
          <a:bodyPr/>
          <a:lstStyle/>
          <a:p>
            <a:fld id="{C97ACFF5-1B63-46FF-8297-C0B74CB7512C}" type="slidenum">
              <a:rPr lang="en-US" altLang="zh-TW"/>
              <a:pPr/>
              <a:t>16</a:t>
            </a:fld>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42F3E0DE-116A-497E-883D-5126699AB9E8}" type="slidenum">
              <a:rPr lang="en-US" altLang="zh-TW"/>
              <a:pPr/>
              <a:t>17</a:t>
            </a:fld>
            <a:endParaRPr lang="en-US" altLang="zh-TW"/>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endParaRPr lang="en-US" smtClean="0"/>
          </a:p>
        </p:txBody>
      </p:sp>
      <p:sp>
        <p:nvSpPr>
          <p:cNvPr id="63492" name="Slide Number Placeholder 3"/>
          <p:cNvSpPr>
            <a:spLocks noGrp="1"/>
          </p:cNvSpPr>
          <p:nvPr>
            <p:ph type="sldNum" sz="quarter" idx="5"/>
          </p:nvPr>
        </p:nvSpPr>
        <p:spPr>
          <a:noFill/>
        </p:spPr>
        <p:txBody>
          <a:bodyPr/>
          <a:lstStyle/>
          <a:p>
            <a:fld id="{CAEE299B-1FBC-4B20-BCB5-8EA01F156FE3}" type="slidenum">
              <a:rPr lang="en-US" altLang="zh-TW"/>
              <a:pPr/>
              <a:t>18</a:t>
            </a:fld>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pPr eaLnBrk="1" hangingPunct="1"/>
            <a:r>
              <a:rPr lang="en-US" dirty="0" smtClean="0"/>
              <a:t>Placeholder and lead in to next slides: Citation slide</a:t>
            </a:r>
          </a:p>
        </p:txBody>
      </p:sp>
      <p:sp>
        <p:nvSpPr>
          <p:cNvPr id="60420" name="Slide Number Placeholder 3"/>
          <p:cNvSpPr>
            <a:spLocks noGrp="1"/>
          </p:cNvSpPr>
          <p:nvPr>
            <p:ph type="sldNum" sz="quarter" idx="5"/>
          </p:nvPr>
        </p:nvSpPr>
        <p:spPr>
          <a:noFill/>
        </p:spPr>
        <p:txBody>
          <a:bodyPr/>
          <a:lstStyle/>
          <a:p>
            <a:fld id="{4C8717D0-3F58-4B28-A23C-615D334862DB}" type="slidenum">
              <a:rPr lang="en-US" altLang="zh-TW"/>
              <a:pPr/>
              <a:t>19</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E09E78-9538-4F22-BDF8-5598F45AD708}" type="slidenum">
              <a:rPr lang="en-US"/>
              <a:pPr/>
              <a:t>2</a:t>
            </a:fld>
            <a:endParaRPr lang="en-US"/>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pPr>
              <a:buFontTx/>
              <a:buChar char="•"/>
            </a:pPr>
            <a:endParaRPr lang="en-US" dirty="0"/>
          </a:p>
          <a:p>
            <a:pPr>
              <a:buFontTx/>
              <a:buChar char="•"/>
            </a:pPr>
            <a:r>
              <a:rPr lang="en-US" dirty="0"/>
              <a:t>Non-air breathing marine animals, highly migratory, GPS will not work in salt water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449444D5-71DE-4698-94C8-E945E1AAC46F}" type="slidenum">
              <a:rPr lang="en-US" altLang="zh-TW"/>
              <a:pPr/>
              <a:t>20</a:t>
            </a:fld>
            <a:endParaRPr lang="en-US" altLang="zh-TW"/>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buFontTx/>
              <a:buChar char="•"/>
            </a:pPr>
            <a:r>
              <a:rPr lang="en-US" smtClean="0"/>
              <a:t>We have 3 goals with the KF models</a:t>
            </a:r>
          </a:p>
          <a:p>
            <a:pPr eaLnBrk="1" hangingPunct="1">
              <a:buFontTx/>
              <a:buChar char="•"/>
            </a:pPr>
            <a:r>
              <a:rPr lang="en-US" smtClean="0"/>
              <a:t>We want to get</a:t>
            </a:r>
          </a:p>
          <a:p>
            <a:pPr eaLnBrk="1" hangingPunct="1">
              <a:buFontTx/>
              <a:buChar char="•"/>
            </a:pPr>
            <a:r>
              <a:rPr lang="en-US" smtClean="0"/>
              <a:t>A track</a:t>
            </a:r>
          </a:p>
          <a:p>
            <a:pPr eaLnBrk="1" hangingPunct="1">
              <a:buFontTx/>
              <a:buChar char="•"/>
            </a:pPr>
            <a:r>
              <a:rPr lang="en-US" smtClean="0"/>
              <a:t>Some ideas about the uncertainities</a:t>
            </a:r>
          </a:p>
          <a:p>
            <a:pPr eaLnBrk="1" hangingPunct="1">
              <a:buFontTx/>
              <a:buChar char="•"/>
            </a:pPr>
            <a:r>
              <a:rPr lang="en-US" smtClean="0"/>
              <a:t>Some quantitative movement parameters for the tagged fish</a:t>
            </a:r>
          </a:p>
          <a:p>
            <a:pPr eaLnBrk="1" hangingPunct="1">
              <a:buFontTx/>
              <a:buChar char="•"/>
            </a:pPr>
            <a:r>
              <a:rPr lang="en-US" smtClean="0"/>
              <a:t>Now I will show you schematically what the various KF models are:</a:t>
            </a:r>
          </a:p>
          <a:p>
            <a:pPr eaLnBrk="1" hangingPunct="1">
              <a:buFontTx/>
              <a:buChar char="•"/>
            </a:pPr>
            <a:r>
              <a:rPr lang="en-US" smtClean="0"/>
              <a:t>First, the original, kftrack: using only raw geolocations, lat-lon pairs as inputs</a:t>
            </a:r>
          </a:p>
          <a:p>
            <a:pPr eaLnBrk="1" hangingPunct="1">
              <a:buFontTx/>
              <a:buChar char="•"/>
            </a:pPr>
            <a:r>
              <a:rPr lang="en-US" smtClean="0"/>
              <a:t>Then it’s kfsst and ukfsst: which uses SST as well as raw geolocations as inputs</a:t>
            </a:r>
          </a:p>
          <a:p>
            <a:pPr eaLnBrk="1" hangingPunct="1">
              <a:buFontTx/>
              <a:buChar char="•"/>
            </a:pPr>
            <a:r>
              <a:rPr lang="en-US" smtClean="0"/>
              <a:t>And lastly, trackit: which uses directly the raw data streams as inputs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4E82DA3D-B4CE-4EB6-AF4E-3432FA2DF51C}" type="slidenum">
              <a:rPr lang="en-US" altLang="zh-TW"/>
              <a:pPr/>
              <a:t>22</a:t>
            </a:fld>
            <a:endParaRPr lang="en-US" altLang="zh-TW"/>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buFontTx/>
              <a:buChar char="•"/>
            </a:pPr>
            <a:r>
              <a:rPr lang="en-US" smtClean="0"/>
              <a:t>Let me point out the common threads among all KF models</a:t>
            </a:r>
          </a:p>
          <a:p>
            <a:pPr eaLnBrk="1" hangingPunct="1">
              <a:buFontTx/>
              <a:buChar char="•"/>
            </a:pPr>
            <a:r>
              <a:rPr lang="en-US" smtClean="0"/>
              <a:t>First, they share the same underlying movement model that includes advection and diffusion</a:t>
            </a:r>
          </a:p>
          <a:p>
            <a:pPr eaLnBrk="1" hangingPunct="1">
              <a:buFontTx/>
              <a:buChar char="•"/>
            </a:pPr>
            <a:r>
              <a:rPr lang="en-US" smtClean="0"/>
              <a:t>The observation model predicts and describes observation error at any given position</a:t>
            </a:r>
          </a:p>
          <a:p>
            <a:pPr eaLnBrk="1" hangingPunct="1">
              <a:buFontTx/>
              <a:buChar char="•"/>
            </a:pPr>
            <a:r>
              <a:rPr lang="en-US" smtClean="0"/>
              <a:t>This turns out to be quite important, because as we all know, any instrument or device can make errors when you use it to measure something</a:t>
            </a:r>
          </a:p>
          <a:p>
            <a:pPr eaLnBrk="1" hangingPunct="1">
              <a:buFontTx/>
              <a:buChar char="•"/>
            </a:pPr>
            <a:r>
              <a:rPr lang="en-US" smtClean="0"/>
              <a:t>Third, all models use the Kalman filter estimation</a:t>
            </a:r>
          </a:p>
          <a:p>
            <a:pPr eaLnBrk="1" hangingPunct="1">
              <a:buFontTx/>
              <a:buChar char="•"/>
            </a:pPr>
            <a:r>
              <a:rPr lang="en-US" smtClean="0"/>
              <a:t>Fourth, all model parameters are maximum likelihood estimated, providing a means of model evaluation</a:t>
            </a:r>
          </a:p>
          <a:p>
            <a:pPr eaLnBrk="1" hangingPunct="1">
              <a:buFontTx/>
              <a:buChar char="•"/>
            </a:pPr>
            <a:r>
              <a:rPr lang="en-US" smtClean="0"/>
              <a:t>Fifth, they provide the most probable track, which is an weighted average of what is learned from the current position’s data and the entire track.</a:t>
            </a:r>
          </a:p>
          <a:p>
            <a:pPr eaLnBrk="1" hangingPunct="1">
              <a:buFontTx/>
              <a:buChar char="•"/>
            </a:pPr>
            <a:r>
              <a:rPr lang="en-US" smtClean="0"/>
              <a:t>In terms of the differences, the main difference is that the latest model, trackit utilizes the raw data streams directly.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 shows the linear</a:t>
            </a:r>
            <a:r>
              <a:rPr lang="en-US" baseline="0" dirty="0" smtClean="0"/>
              <a:t> nature of the model in the absence of any observations. Also shows the variance propagation according to the Diffusion part of the model</a:t>
            </a:r>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 shows the linear</a:t>
            </a:r>
            <a:r>
              <a:rPr lang="en-US" baseline="0" dirty="0" smtClean="0"/>
              <a:t> nature of the model in the absence of any observations. Also shows the variance propagation according to the Diffusion part of the model</a:t>
            </a:r>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Solstice variance effect</a:t>
            </a:r>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related to solar angle at time of sunrise and sunset.</a:t>
            </a:r>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A58D4B4D-2EE9-42B6-8EF0-848202629EE6}" type="slidenum">
              <a:rPr lang="en-US" altLang="zh-TW"/>
              <a:pPr/>
              <a:t>32</a:t>
            </a:fld>
            <a:endParaRPr lang="en-US" altLang="zh-TW"/>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smtClean="0"/>
              <a:t>SST – December 2005</a:t>
            </a:r>
          </a:p>
          <a:p>
            <a:pPr eaLnBrk="1" hangingPunct="1"/>
            <a:r>
              <a:rPr lang="en-US" dirty="0" smtClean="0"/>
              <a:t>Loops about 3 months</a:t>
            </a:r>
            <a:br>
              <a:rPr lang="en-US" dirty="0" smtClean="0"/>
            </a:br>
            <a:r>
              <a:rPr lang="en-US" dirty="0" smtClean="0"/>
              <a:t>moved with cold water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9D728D04-62D8-45C8-8335-76B1CD9436E5}" type="slidenum">
              <a:rPr lang="en-US" altLang="zh-TW"/>
              <a:pPr/>
              <a:t>33</a:t>
            </a:fld>
            <a:endParaRPr lang="en-US" altLang="zh-TW"/>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buFontTx/>
              <a:buChar char="•"/>
            </a:pPr>
            <a:r>
              <a:rPr lang="en-US" smtClean="0"/>
              <a:t>I did a first-cut comprehensive review of the literature that look at the accuracy of </a:t>
            </a:r>
          </a:p>
          <a:p>
            <a:pPr eaLnBrk="1" hangingPunct="1">
              <a:buFontTx/>
              <a:buChar char="•"/>
            </a:pPr>
            <a:r>
              <a:rPr lang="en-US" smtClean="0"/>
              <a:t>various light-based geolocation approaches of the past 10 years</a:t>
            </a:r>
          </a:p>
          <a:p>
            <a:pPr eaLnBrk="1" hangingPunct="1">
              <a:buFontTx/>
              <a:buChar char="•"/>
            </a:pPr>
            <a:r>
              <a:rPr lang="en-US" smtClean="0"/>
              <a:t>To save time, I lumped everything together, so that we can identify what are common to the many approaches</a:t>
            </a:r>
          </a:p>
          <a:p>
            <a:pPr eaLnBrk="1" hangingPunct="1">
              <a:buFontTx/>
              <a:buChar char="•"/>
            </a:pPr>
            <a:r>
              <a:rPr lang="en-US" smtClean="0"/>
              <a:t>I want you to get 3 things out of this slide:</a:t>
            </a:r>
          </a:p>
          <a:p>
            <a:pPr eaLnBrk="1" hangingPunct="1">
              <a:buFontTx/>
              <a:buChar char="•"/>
            </a:pPr>
            <a:r>
              <a:rPr lang="en-US" smtClean="0"/>
              <a:t>First, longitude is more reliably estimated, which is shown by the blue dots and fall with a 1-deg from a true position</a:t>
            </a:r>
          </a:p>
          <a:p>
            <a:pPr eaLnBrk="1" hangingPunct="1">
              <a:buFontTx/>
              <a:buChar char="•"/>
            </a:pPr>
            <a:r>
              <a:rPr lang="en-US" smtClean="0"/>
              <a:t>Second, latitude, identified by the red points, are about 2-deg off from a true position, </a:t>
            </a:r>
          </a:p>
          <a:p>
            <a:pPr eaLnBrk="1" hangingPunct="1">
              <a:buFontTx/>
              <a:buChar char="•"/>
            </a:pPr>
            <a:r>
              <a:rPr lang="en-US" smtClean="0"/>
              <a:t>Lastly, it is quite fair to say, under the best outcome, a light-based estimate will be </a:t>
            </a:r>
          </a:p>
          <a:p>
            <a:pPr eaLnBrk="1" hangingPunct="1">
              <a:buFontTx/>
              <a:buChar char="•"/>
            </a:pPr>
            <a:r>
              <a:rPr lang="en-US" smtClean="0"/>
              <a:t>around ¼ (one-quarter) deg in longitude and latitude from the true position.</a:t>
            </a:r>
          </a:p>
          <a:p>
            <a:pPr eaLnBrk="1" hangingPunct="1">
              <a:buFontTx/>
              <a:buChar char="•"/>
            </a:pPr>
            <a:r>
              <a:rPr lang="en-US" smtClean="0"/>
              <a:t>This number is almost like a measure of precision, and </a:t>
            </a:r>
          </a:p>
          <a:p>
            <a:pPr eaLnBrk="1" hangingPunct="1">
              <a:buFontTx/>
              <a:buChar char="•"/>
            </a:pPr>
            <a:r>
              <a:rPr lang="en-US" smtClean="0"/>
              <a:t>can be an important idea to have when you evaluate your derived tracks</a:t>
            </a:r>
          </a:p>
          <a:p>
            <a:pPr eaLnBrk="1" hangingPunct="1">
              <a:buFontTx/>
              <a:buChar char="•"/>
            </a:pPr>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Potential</a:t>
            </a:r>
            <a:r>
              <a:rPr lang="en-US" baseline="0" dirty="0" smtClean="0"/>
              <a:t> applications to stock assessments begins with the </a:t>
            </a:r>
            <a:r>
              <a:rPr lang="en-US" baseline="0" dirty="0" err="1" smtClean="0"/>
              <a:t>Sibert</a:t>
            </a:r>
            <a:r>
              <a:rPr lang="en-US" baseline="0" dirty="0" smtClean="0"/>
              <a:t> 2006 study</a:t>
            </a:r>
          </a:p>
          <a:p>
            <a:pPr>
              <a:buFont typeface="Arial" pitchFamily="34" charset="0"/>
              <a:buChar char="•"/>
            </a:pPr>
            <a:endParaRPr lang="en-US" baseline="0" dirty="0" smtClean="0"/>
          </a:p>
          <a:p>
            <a:pPr>
              <a:buFont typeface="Arial" pitchFamily="34" charset="0"/>
              <a:buChar char="•"/>
            </a:pPr>
            <a:r>
              <a:rPr lang="en-US" sz="1200" b="1" kern="1200" baseline="0" dirty="0" smtClean="0">
                <a:solidFill>
                  <a:schemeClr val="tx1"/>
                </a:solidFill>
                <a:latin typeface="+mn-lt"/>
                <a:ea typeface="+mn-ea"/>
                <a:cs typeface="+mn-cs"/>
              </a:rPr>
              <a:t>Fig. 5. Simulated positions of 100 tagged fish after 30 days (+), 90 days (), and 1 year () at liberty. Distribution was computed</a:t>
            </a:r>
          </a:p>
          <a:p>
            <a:pPr>
              <a:buFont typeface="Arial" pitchFamily="34" charset="0"/>
              <a:buNone/>
            </a:pPr>
            <a:r>
              <a:rPr lang="en-US" sz="1200" kern="1200" baseline="0" dirty="0" smtClean="0">
                <a:solidFill>
                  <a:schemeClr val="tx1"/>
                </a:solidFill>
                <a:latin typeface="+mn-lt"/>
                <a:ea typeface="+mn-ea"/>
                <a:cs typeface="+mn-cs"/>
              </a:rPr>
              <a:t>using </a:t>
            </a:r>
            <a:r>
              <a:rPr lang="en-US" sz="1200" i="1" kern="1200" baseline="0" dirty="0" smtClean="0">
                <a:solidFill>
                  <a:schemeClr val="tx1"/>
                </a:solidFill>
                <a:latin typeface="+mn-lt"/>
                <a:ea typeface="+mn-ea"/>
                <a:cs typeface="+mn-cs"/>
              </a:rPr>
              <a:t>u, v, and D estimated from the 1999 (a) and 2002 (b) deployments. The broken line at 45°W longitude is the line used to separate </a:t>
            </a:r>
          </a:p>
          <a:p>
            <a:pPr>
              <a:buFont typeface="Arial" pitchFamily="34" charset="0"/>
              <a:buNone/>
            </a:pPr>
            <a:r>
              <a:rPr lang="en-US" sz="1200" kern="1200" baseline="0" dirty="0" err="1" smtClean="0">
                <a:solidFill>
                  <a:schemeClr val="tx1"/>
                </a:solidFill>
                <a:latin typeface="+mn-lt"/>
                <a:ea typeface="+mn-ea"/>
                <a:cs typeface="+mn-cs"/>
              </a:rPr>
              <a:t>bluefin</a:t>
            </a:r>
            <a:r>
              <a:rPr lang="en-US" sz="1200" kern="1200" baseline="0" dirty="0" smtClean="0">
                <a:solidFill>
                  <a:schemeClr val="tx1"/>
                </a:solidFill>
                <a:latin typeface="+mn-lt"/>
                <a:ea typeface="+mn-ea"/>
                <a:cs typeface="+mn-cs"/>
              </a:rPr>
              <a:t> tuna (</a:t>
            </a:r>
            <a:r>
              <a:rPr lang="en-US" sz="1200" i="1" kern="1200" baseline="0" dirty="0" err="1" smtClean="0">
                <a:solidFill>
                  <a:schemeClr val="tx1"/>
                </a:solidFill>
                <a:latin typeface="+mn-lt"/>
                <a:ea typeface="+mn-ea"/>
                <a:cs typeface="+mn-cs"/>
              </a:rPr>
              <a:t>Thunnus</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thynnus</a:t>
            </a:r>
            <a:r>
              <a:rPr lang="en-US" sz="1200" i="1" kern="1200" baseline="0" dirty="0" smtClean="0">
                <a:solidFill>
                  <a:schemeClr val="tx1"/>
                </a:solidFill>
                <a:latin typeface="+mn-lt"/>
                <a:ea typeface="+mn-ea"/>
                <a:cs typeface="+mn-cs"/>
              </a:rPr>
              <a:t>) stock management units. The inverted triangle () indicates release position.</a:t>
            </a:r>
          </a:p>
          <a:p>
            <a:pPr>
              <a:buFont typeface="Arial" pitchFamily="34" charset="0"/>
              <a:buChar char="•"/>
            </a:pPr>
            <a:endParaRPr lang="en-US" sz="1200" i="1" kern="1200" baseline="0" dirty="0" smtClean="0">
              <a:solidFill>
                <a:schemeClr val="tx1"/>
              </a:solidFill>
              <a:latin typeface="+mn-lt"/>
              <a:ea typeface="+mn-ea"/>
              <a:cs typeface="+mn-cs"/>
            </a:endParaRPr>
          </a:p>
          <a:p>
            <a:pPr>
              <a:buFont typeface="Arial" pitchFamily="34" charset="0"/>
              <a:buChar char="•"/>
            </a:pPr>
            <a:r>
              <a:rPr lang="en-US" sz="1200" i="0" kern="1200" baseline="0" dirty="0" smtClean="0">
                <a:solidFill>
                  <a:schemeClr val="tx1"/>
                </a:solidFill>
                <a:latin typeface="+mn-lt"/>
                <a:ea typeface="+mn-ea"/>
                <a:cs typeface="+mn-cs"/>
              </a:rPr>
              <a:t>Demonstrates potential to use individual information  for population level inference</a:t>
            </a:r>
            <a:endParaRPr lang="en-US" i="0" dirty="0"/>
          </a:p>
        </p:txBody>
      </p:sp>
      <p:sp>
        <p:nvSpPr>
          <p:cNvPr id="4" name="Slide Number Placeholder 3"/>
          <p:cNvSpPr>
            <a:spLocks noGrp="1"/>
          </p:cNvSpPr>
          <p:nvPr>
            <p:ph type="sldNum" sz="quarter" idx="10"/>
          </p:nvPr>
        </p:nvSpPr>
        <p:spPr/>
        <p:txBody>
          <a:bodyPr/>
          <a:lstStyle/>
          <a:p>
            <a:fld id="{C97C59C7-E72C-4919-9CA7-C054F9C0B79A}"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Abstract: We present a process-based approach to estimate residency and behavior from uncertain and temporally correlated movement data collected with electronic tags. The estimation problem is formulated as a hidden Markov model (HMM) on a spatial grid in continuous time, which allows straightforward implementation of barriers to movement. Using the grid to explicitly resolve space, location estimation can be supplemented by or based entirely on environmental data (e.g. temperature, daylight). The HMM method can therefore analyze any type of electronic tag data. The HMM computes the joint posterior probability distribution of location and behavior at each point in time. With this, the behavioral state of the animal can be associated to regions in space, thus revealing migration corridors and residence areas. We demonstrate the inferential potential of the method by analyzing satellite-linked archival tag data from a southern </a:t>
            </a:r>
            <a:r>
              <a:rPr lang="en-US" sz="1200" kern="1200" baseline="0" dirty="0" err="1" smtClean="0">
                <a:solidFill>
                  <a:schemeClr val="tx1"/>
                </a:solidFill>
                <a:latin typeface="+mn-lt"/>
                <a:ea typeface="+mn-ea"/>
                <a:cs typeface="+mn-cs"/>
              </a:rPr>
              <a:t>bluefin</a:t>
            </a:r>
            <a:r>
              <a:rPr lang="en-US" sz="1200" kern="1200" baseline="0" dirty="0" smtClean="0">
                <a:solidFill>
                  <a:schemeClr val="tx1"/>
                </a:solidFill>
                <a:latin typeface="+mn-lt"/>
                <a:ea typeface="+mn-ea"/>
                <a:cs typeface="+mn-cs"/>
              </a:rPr>
              <a:t> tuna </a:t>
            </a:r>
            <a:r>
              <a:rPr lang="en-US" sz="1200" i="1" kern="1200" baseline="0" dirty="0" err="1" smtClean="0">
                <a:solidFill>
                  <a:schemeClr val="tx1"/>
                </a:solidFill>
                <a:latin typeface="+mn-lt"/>
                <a:ea typeface="+mn-ea"/>
                <a:cs typeface="+mn-cs"/>
              </a:rPr>
              <a:t>Thunnus</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maccoyii</a:t>
            </a:r>
            <a:r>
              <a:rPr lang="en-US" sz="1200" i="1" kern="1200" baseline="0" dirty="0" smtClean="0">
                <a:solidFill>
                  <a:schemeClr val="tx1"/>
                </a:solidFill>
                <a:latin typeface="+mn-lt"/>
                <a:ea typeface="+mn-ea"/>
                <a:cs typeface="+mn-cs"/>
              </a:rPr>
              <a:t> where longitudinal coordinates inferred from daylight are supplemented by latitudinal information in recorded sea surface temperatures.</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3. Top panel: the black line is the most probable behavior switching sequence and the green line is smoothed probability of the migratory behavioral state. Shaded areas relate the behavior switching to the corresponding spatial regions specified in the distribution plots below. Bottom panels: most probable trajectory of the switching diffusion–advection model for the southern </a:t>
            </a:r>
            <a:r>
              <a:rPr lang="en-US" sz="1200" kern="1200" baseline="0" dirty="0" err="1" smtClean="0">
                <a:solidFill>
                  <a:schemeClr val="tx1"/>
                </a:solidFill>
                <a:latin typeface="+mn-lt"/>
                <a:ea typeface="+mn-ea"/>
                <a:cs typeface="+mn-cs"/>
              </a:rPr>
              <a:t>bluefin</a:t>
            </a:r>
            <a:r>
              <a:rPr lang="en-US" sz="1200" kern="1200" baseline="0" dirty="0" smtClean="0">
                <a:solidFill>
                  <a:schemeClr val="tx1"/>
                </a:solidFill>
                <a:latin typeface="+mn-lt"/>
                <a:ea typeface="+mn-ea"/>
                <a:cs typeface="+mn-cs"/>
              </a:rPr>
              <a:t> tuna from its release 29 July 2003 to pop-up 22 January 2004. Shaded circles indicate migrating behavior, blue circles indicate resident behavior, green circle is release location and orange square is pop-up location. </a:t>
            </a:r>
            <a:r>
              <a:rPr lang="en-US" sz="1200" kern="1200" baseline="0" dirty="0" err="1" smtClean="0">
                <a:solidFill>
                  <a:schemeClr val="tx1"/>
                </a:solidFill>
                <a:latin typeface="+mn-lt"/>
                <a:ea typeface="+mn-ea"/>
                <a:cs typeface="+mn-cs"/>
              </a:rPr>
              <a:t>Underlaid</a:t>
            </a:r>
            <a:r>
              <a:rPr lang="en-US" sz="1200" kern="1200" baseline="0" dirty="0" smtClean="0">
                <a:solidFill>
                  <a:schemeClr val="tx1"/>
                </a:solidFill>
                <a:latin typeface="+mn-lt"/>
                <a:ea typeface="+mn-ea"/>
                <a:cs typeface="+mn-cs"/>
              </a:rPr>
              <a:t> are residency distributions (top: both behaviors, middle: resident, bottom: migratory) showing the expected proportion of time spent by the SBT within the contoured regions. Note that the trajectory deviates from the residency distribution at the migration from the Tasman Sea to the Southern Ocean (details in Methods and Discussion sections). </a:t>
            </a:r>
            <a:r>
              <a:rPr lang="en-US" sz="1200" kern="1200" baseline="0" dirty="0" err="1" smtClean="0">
                <a:solidFill>
                  <a:schemeClr val="tx1"/>
                </a:solidFill>
                <a:latin typeface="+mn-lt"/>
                <a:ea typeface="+mn-ea"/>
                <a:cs typeface="+mn-cs"/>
              </a:rPr>
              <a:t>Matlab’s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contourf</a:t>
            </a:r>
            <a:r>
              <a:rPr lang="en-US" sz="1200" kern="1200" baseline="0" dirty="0" smtClean="0">
                <a:solidFill>
                  <a:schemeClr val="tx1"/>
                </a:solidFill>
                <a:latin typeface="+mn-lt"/>
                <a:ea typeface="+mn-ea"/>
                <a:cs typeface="+mn-cs"/>
              </a:rPr>
              <a:t> function was used to plot the matrices containing the residency distributions.</a:t>
            </a:r>
            <a:endParaRPr lang="en-US" dirty="0"/>
          </a:p>
        </p:txBody>
      </p:sp>
      <p:sp>
        <p:nvSpPr>
          <p:cNvPr id="4" name="Slide Number Placeholder 3"/>
          <p:cNvSpPr>
            <a:spLocks noGrp="1"/>
          </p:cNvSpPr>
          <p:nvPr>
            <p:ph type="sldNum" sz="quarter" idx="10"/>
          </p:nvPr>
        </p:nvSpPr>
        <p:spPr/>
        <p:txBody>
          <a:bodyPr/>
          <a:lstStyle/>
          <a:p>
            <a:fld id="{C97C59C7-E72C-4919-9CA7-C054F9C0B79A}"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1" dirty="0" smtClean="0"/>
              <a:t>Utilization distribution using uncertain</a:t>
            </a:r>
            <a:r>
              <a:rPr lang="en-US" b="1" baseline="0" dirty="0" smtClean="0"/>
              <a:t>ty in UKF estimates. </a:t>
            </a:r>
          </a:p>
          <a:p>
            <a:pPr>
              <a:buFont typeface="Arial" pitchFamily="34" charset="0"/>
              <a:buChar char="•"/>
            </a:pPr>
            <a:r>
              <a:rPr lang="en-US" b="1" baseline="0" dirty="0" smtClean="0"/>
              <a:t>Can be broken down seasonally</a:t>
            </a:r>
          </a:p>
          <a:p>
            <a:pPr>
              <a:buFont typeface="Arial" pitchFamily="34" charset="0"/>
              <a:buChar char="•"/>
            </a:pPr>
            <a:r>
              <a:rPr lang="en-US" b="1" baseline="0" dirty="0" smtClean="0"/>
              <a:t>Can possibly be used as correction factors to other observations in catch, vulnerability and conventional tag releases</a:t>
            </a:r>
            <a:endParaRPr lang="en-US" b="1" dirty="0" smtClean="0"/>
          </a:p>
          <a:p>
            <a:endParaRPr lang="en-US" dirty="0" smtClean="0"/>
          </a:p>
          <a:p>
            <a:r>
              <a:rPr lang="en-US" dirty="0" smtClean="0"/>
              <a:t>Older fish</a:t>
            </a:r>
            <a:r>
              <a:rPr lang="en-US" baseline="0" dirty="0" smtClean="0"/>
              <a:t> show more dispersed movements over greater distances than younger fish—but our sample of older fish is greatly compromised!</a:t>
            </a:r>
          </a:p>
          <a:p>
            <a:endParaRPr lang="en-US" baseline="0" dirty="0" smtClean="0"/>
          </a:p>
          <a:p>
            <a:r>
              <a:rPr lang="en-US" baseline="0" dirty="0" smtClean="0"/>
              <a:t>Core use areas correspond both in location and range with the </a:t>
            </a:r>
            <a:r>
              <a:rPr lang="en-US" baseline="0" dirty="0" err="1" smtClean="0"/>
              <a:t>rec</a:t>
            </a:r>
            <a:r>
              <a:rPr lang="en-US" baseline="0" dirty="0" smtClean="0"/>
              <a:t> fishery</a:t>
            </a:r>
          </a:p>
          <a:p>
            <a:endParaRPr lang="en-US" dirty="0"/>
          </a:p>
        </p:txBody>
      </p:sp>
      <p:sp>
        <p:nvSpPr>
          <p:cNvPr id="4" name="Slide Number Placeholder 3"/>
          <p:cNvSpPr>
            <a:spLocks noGrp="1"/>
          </p:cNvSpPr>
          <p:nvPr>
            <p:ph type="sldNum" sz="quarter" idx="10"/>
          </p:nvPr>
        </p:nvSpPr>
        <p:spPr/>
        <p:txBody>
          <a:bodyPr/>
          <a:lstStyle/>
          <a:p>
            <a:fld id="{D1B8ACE3-FFEC-4096-BD86-F5E59AA7EB94}"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Put </a:t>
            </a:r>
            <a:r>
              <a:rPr lang="en-US" dirty="0" err="1" smtClean="0"/>
              <a:t>Hodgkins</a:t>
            </a:r>
            <a:r>
              <a:rPr lang="en-US" baseline="0" dirty="0" smtClean="0"/>
              <a:t> Cove picture!</a:t>
            </a:r>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DC847A8F-1CB6-497D-A7B4-082561B127D3}" type="slidenum">
              <a:rPr lang="en-US" altLang="zh-TW"/>
              <a:pPr/>
              <a:t>38</a:t>
            </a:fld>
            <a:endParaRPr lang="en-US" altLang="zh-TW"/>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buFontTx/>
              <a:buChar char="•"/>
            </a:pPr>
            <a:r>
              <a:rPr lang="en-US" sz="900" smtClean="0">
                <a:cs typeface="Arial" pitchFamily="34" charset="0"/>
              </a:rPr>
              <a:t>Let put those ideas back together again</a:t>
            </a:r>
          </a:p>
          <a:p>
            <a:pPr eaLnBrk="1" hangingPunct="1">
              <a:buFontTx/>
              <a:buChar char="•"/>
            </a:pPr>
            <a:r>
              <a:rPr lang="en-US" sz="900" smtClean="0">
                <a:cs typeface="Arial" pitchFamily="34" charset="0"/>
              </a:rPr>
              <a:t>We project that same sunset edge, on the Earth, as A</a:t>
            </a:r>
          </a:p>
          <a:p>
            <a:pPr eaLnBrk="1" hangingPunct="1">
              <a:buFontTx/>
              <a:buChar char="•"/>
            </a:pPr>
            <a:r>
              <a:rPr lang="en-US" sz="900" smtClean="0">
                <a:cs typeface="Arial" pitchFamily="34" charset="0"/>
              </a:rPr>
              <a:t>About 12 hours later, it will be sunrise, and the sunrise edge is B</a:t>
            </a:r>
          </a:p>
          <a:p>
            <a:pPr eaLnBrk="1" hangingPunct="1">
              <a:buFontTx/>
              <a:buChar char="•"/>
            </a:pPr>
            <a:r>
              <a:rPr lang="en-US" sz="900" smtClean="0">
                <a:cs typeface="Arial" pitchFamily="34" charset="0"/>
              </a:rPr>
              <a:t>Let’s </a:t>
            </a:r>
            <a:r>
              <a:rPr lang="en-US" sz="900" smtClean="0"/>
              <a:t>assume there is no change in position between sunrise and sunset</a:t>
            </a:r>
          </a:p>
          <a:p>
            <a:pPr eaLnBrk="1" hangingPunct="1">
              <a:buFontTx/>
              <a:buChar char="•"/>
            </a:pPr>
            <a:r>
              <a:rPr lang="en-US" sz="900" smtClean="0"/>
              <a:t>The intersection of these two curves will give us the position, as represented by the cross.</a:t>
            </a:r>
          </a:p>
          <a:p>
            <a:pPr eaLnBrk="1" hangingPunct="1">
              <a:buFontTx/>
              <a:buChar char="•"/>
            </a:pPr>
            <a:r>
              <a:rPr lang="en-US" sz="900" smtClean="0"/>
              <a:t>We talked about how equinoxes are tricky, very much because the two curves can’t intersect.</a:t>
            </a:r>
          </a:p>
          <a:p>
            <a:pPr eaLnBrk="1" hangingPunct="1">
              <a:buFontTx/>
              <a:buChar char="•"/>
            </a:pPr>
            <a:r>
              <a:rPr lang="en-US" sz="900" smtClean="0"/>
              <a:t>We actually can get the curves to intersect if we change to view at a range of altitude angles</a:t>
            </a:r>
          </a:p>
          <a:p>
            <a:pPr eaLnBrk="1" hangingPunct="1">
              <a:buFontTx/>
              <a:buChar char="•"/>
            </a:pPr>
            <a:r>
              <a:rPr lang="en-US" sz="900" smtClean="0"/>
              <a:t>More specifically from -3 to 5</a:t>
            </a:r>
            <a:r>
              <a:rPr lang="en-US" sz="900" smtClean="0">
                <a:cs typeface="Arial" pitchFamily="34" charset="0"/>
              </a:rPr>
              <a:t>°.</a:t>
            </a:r>
          </a:p>
          <a:p>
            <a:pPr eaLnBrk="1" hangingPunct="1">
              <a:buFontTx/>
              <a:buChar char="•"/>
            </a:pPr>
            <a:r>
              <a:rPr lang="en-US" sz="900" smtClean="0">
                <a:cs typeface="Arial" pitchFamily="34" charset="0"/>
              </a:rPr>
              <a:t>But it’s definitely far from optimal, because you usually have two intersection points</a:t>
            </a:r>
          </a:p>
          <a:p>
            <a:pPr eaLnBrk="1" hangingPunct="1">
              <a:buFontTx/>
              <a:buChar char="•"/>
            </a:pPr>
            <a:r>
              <a:rPr lang="en-US" sz="900" smtClean="0">
                <a:cs typeface="Arial" pitchFamily="34" charset="0"/>
              </a:rPr>
              <a:t>One for the Northern Hemisphere and one for the South. And it only works out for higher latitudes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Auxiliary information</a:t>
            </a:r>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EC1C6A80-1551-43FB-914C-00F52DBF34D9}" type="slidenum">
              <a:rPr lang="en-US" altLang="zh-TW"/>
              <a:pPr/>
              <a:t>4</a:t>
            </a:fld>
            <a:endParaRPr lang="en-US" altLang="zh-TW"/>
          </a:p>
        </p:txBody>
      </p:sp>
      <p:sp>
        <p:nvSpPr>
          <p:cNvPr id="54275" name="Rectangle 2"/>
          <p:cNvSpPr>
            <a:spLocks noGrp="1" noRot="1" noChangeAspect="1" noChangeArrowheads="1" noTextEdit="1"/>
          </p:cNvSpPr>
          <p:nvPr>
            <p:ph type="sldImg"/>
          </p:nvPr>
        </p:nvSpPr>
        <p:spPr>
          <a:solidFill>
            <a:srgbClr val="FFFFFF"/>
          </a:solidFill>
          <a:ln/>
        </p:spPr>
      </p:sp>
      <p:sp>
        <p:nvSpPr>
          <p:cNvPr id="54276" name="Rectangle 3"/>
          <p:cNvSpPr>
            <a:spLocks noGrp="1" noChangeArrowheads="1"/>
          </p:cNvSpPr>
          <p:nvPr>
            <p:ph type="body" idx="1"/>
          </p:nvPr>
        </p:nvSpPr>
        <p:spPr>
          <a:xfrm>
            <a:off x="685800" y="4343400"/>
            <a:ext cx="5486400" cy="4546600"/>
          </a:xfrm>
          <a:solidFill>
            <a:srgbClr val="FFFFFF"/>
          </a:solidFill>
          <a:ln>
            <a:solidFill>
              <a:srgbClr val="000000"/>
            </a:solidFill>
          </a:ln>
        </p:spPr>
        <p:txBody>
          <a:bodyPr/>
          <a:lstStyle/>
          <a:p>
            <a:pPr marL="228600" indent="-228600" eaLnBrk="1" hangingPunct="1">
              <a:lnSpc>
                <a:spcPct val="90000"/>
              </a:lnSpc>
              <a:buFontTx/>
              <a:buChar char="•"/>
            </a:pPr>
            <a:r>
              <a:rPr lang="en-US" sz="1000" dirty="0" smtClean="0"/>
              <a:t>The simplest </a:t>
            </a:r>
            <a:r>
              <a:rPr lang="en-US" sz="1000" dirty="0" err="1" smtClean="0"/>
              <a:t>geolocation</a:t>
            </a:r>
            <a:r>
              <a:rPr lang="en-US" sz="1000" dirty="0" smtClean="0"/>
              <a:t> strategy is the following</a:t>
            </a:r>
          </a:p>
          <a:p>
            <a:pPr marL="228600" indent="-228600" eaLnBrk="1" hangingPunct="1">
              <a:lnSpc>
                <a:spcPct val="90000"/>
              </a:lnSpc>
              <a:buFontTx/>
              <a:buChar char="•"/>
            </a:pPr>
            <a:r>
              <a:rPr lang="en-US" sz="1000" dirty="0" smtClean="0"/>
              <a:t>First, from the tag light level data, you estimate two times, one each for sunrise and sunset </a:t>
            </a:r>
          </a:p>
          <a:p>
            <a:pPr marL="228600" indent="-228600" eaLnBrk="1" hangingPunct="1">
              <a:lnSpc>
                <a:spcPct val="90000"/>
              </a:lnSpc>
              <a:buFontTx/>
              <a:buChar char="•"/>
            </a:pPr>
            <a:r>
              <a:rPr lang="en-US" sz="1000" dirty="0" smtClean="0"/>
              <a:t>From those, you can estimate local noon or midnight, that is the midpoint of the two times, and</a:t>
            </a:r>
          </a:p>
          <a:p>
            <a:pPr marL="228600" indent="-228600" eaLnBrk="1" hangingPunct="1">
              <a:lnSpc>
                <a:spcPct val="90000"/>
              </a:lnSpc>
              <a:buFontTx/>
              <a:buChar char="•"/>
            </a:pPr>
            <a:r>
              <a:rPr lang="en-US" sz="1000" dirty="0" smtClean="0"/>
              <a:t>Day length from the difference of the two times</a:t>
            </a:r>
          </a:p>
          <a:p>
            <a:pPr marL="228600" indent="-228600" eaLnBrk="1" hangingPunct="1">
              <a:lnSpc>
                <a:spcPct val="90000"/>
              </a:lnSpc>
              <a:buFontTx/>
              <a:buChar char="•"/>
            </a:pPr>
            <a:r>
              <a:rPr lang="en-US" sz="1000" dirty="0" smtClean="0"/>
              <a:t>Then you can come up with longitude and latitude using standard astronomical equations</a:t>
            </a:r>
          </a:p>
          <a:p>
            <a:pPr marL="228600" indent="-228600" eaLnBrk="1" hangingPunct="1">
              <a:lnSpc>
                <a:spcPct val="90000"/>
              </a:lnSpc>
              <a:buFontTx/>
              <a:buChar char="•"/>
            </a:pPr>
            <a:endParaRPr lang="en-US" sz="1000" dirty="0" smtClean="0"/>
          </a:p>
          <a:p>
            <a:pPr marL="228600" indent="-228600" eaLnBrk="1" hangingPunct="1">
              <a:lnSpc>
                <a:spcPct val="90000"/>
              </a:lnSpc>
              <a:buFontTx/>
              <a:buChar char="•"/>
            </a:pPr>
            <a:r>
              <a:rPr lang="en-US" sz="1000" dirty="0" smtClean="0"/>
              <a:t>The weakest part of this strategy is, you have to determine what light-level corresponds to a sunset</a:t>
            </a:r>
          </a:p>
          <a:p>
            <a:pPr marL="228600" indent="-228600" eaLnBrk="1" hangingPunct="1">
              <a:lnSpc>
                <a:spcPct val="90000"/>
              </a:lnSpc>
              <a:buFontTx/>
              <a:buChar char="•"/>
            </a:pPr>
            <a:r>
              <a:rPr lang="en-US" sz="1000" dirty="0" smtClean="0"/>
              <a:t>Additionally, when applying the standard astronomical equations, bias is introduced </a:t>
            </a:r>
          </a:p>
          <a:p>
            <a:pPr marL="228600" indent="-228600" eaLnBrk="1" hangingPunct="1">
              <a:lnSpc>
                <a:spcPct val="90000"/>
              </a:lnSpc>
              <a:buFontTx/>
              <a:buChar char="•"/>
            </a:pPr>
            <a:r>
              <a:rPr lang="en-US" sz="1000" dirty="0" smtClean="0"/>
              <a:t>because the tag or the fish is not really observing the sun, like what you would if you were to use a sextant</a:t>
            </a:r>
          </a:p>
          <a:p>
            <a:pPr marL="228600" indent="-228600" eaLnBrk="1" hangingPunct="1">
              <a:lnSpc>
                <a:spcPct val="90000"/>
              </a:lnSpc>
              <a:buFontTx/>
              <a:buChar char="•"/>
            </a:pPr>
            <a:endParaRPr lang="en-US" sz="1000" dirty="0" smtClean="0"/>
          </a:p>
          <a:p>
            <a:pPr marL="228600" indent="-228600" eaLnBrk="1" hangingPunct="1">
              <a:lnSpc>
                <a:spcPct val="90000"/>
              </a:lnSpc>
              <a:buFontTx/>
              <a:buChar char="•"/>
            </a:pPr>
            <a:r>
              <a:rPr lang="en-US" sz="1000" dirty="0" smtClean="0"/>
              <a:t>The equations can be applied this way. L is longitude and phi is latitude</a:t>
            </a:r>
          </a:p>
          <a:p>
            <a:pPr marL="228600" indent="-228600" eaLnBrk="1" hangingPunct="1">
              <a:lnSpc>
                <a:spcPct val="90000"/>
              </a:lnSpc>
              <a:buFontTx/>
              <a:buChar char="•"/>
            </a:pPr>
            <a:r>
              <a:rPr lang="en-US" sz="1000" dirty="0" smtClean="0"/>
              <a:t>The first equation shows you how longitude can be calculated, where E depends on the day of year</a:t>
            </a:r>
          </a:p>
          <a:p>
            <a:pPr marL="228600" indent="-228600" eaLnBrk="1" hangingPunct="1">
              <a:lnSpc>
                <a:spcPct val="90000"/>
              </a:lnSpc>
              <a:buFontTx/>
              <a:buChar char="•"/>
            </a:pPr>
            <a:r>
              <a:rPr lang="en-US" sz="1000" dirty="0" smtClean="0"/>
              <a:t>The second equation relates the hour angle with the sunrise and sunset times</a:t>
            </a:r>
          </a:p>
          <a:p>
            <a:pPr marL="228600" indent="-228600" eaLnBrk="1" hangingPunct="1">
              <a:lnSpc>
                <a:spcPct val="90000"/>
              </a:lnSpc>
              <a:buFontTx/>
              <a:buChar char="•"/>
            </a:pPr>
            <a:r>
              <a:rPr lang="en-US" sz="1000" dirty="0" smtClean="0"/>
              <a:t>Which can be substitute into the last equation to calculate latitude</a:t>
            </a:r>
          </a:p>
          <a:p>
            <a:pPr marL="228600" indent="-228600" eaLnBrk="1" hangingPunct="1">
              <a:lnSpc>
                <a:spcPct val="90000"/>
              </a:lnSpc>
              <a:buFontTx/>
              <a:buChar char="•"/>
            </a:pPr>
            <a:r>
              <a:rPr lang="en-US" sz="1000" dirty="0" smtClean="0"/>
              <a:t>Solar declination, delta depends only on the day of year, and</a:t>
            </a:r>
          </a:p>
          <a:p>
            <a:pPr marL="228600" indent="-228600" eaLnBrk="1" hangingPunct="1">
              <a:lnSpc>
                <a:spcPct val="90000"/>
              </a:lnSpc>
              <a:buFontTx/>
              <a:buChar char="•"/>
            </a:pPr>
            <a:r>
              <a:rPr lang="en-US" sz="1000" dirty="0" smtClean="0"/>
              <a:t>You calculate latitude by iteration for altitude </a:t>
            </a:r>
            <a:r>
              <a:rPr lang="en-US" sz="1000" b="1" dirty="0" smtClean="0"/>
              <a:t>a</a:t>
            </a:r>
            <a:r>
              <a:rPr lang="en-US" sz="1000" dirty="0" smtClean="0"/>
              <a:t> that takes a value between 3 to –5 degree with the last equation</a:t>
            </a:r>
          </a:p>
          <a:p>
            <a:pPr marL="228600" indent="-228600" eaLnBrk="1" hangingPunct="1">
              <a:lnSpc>
                <a:spcPct val="90000"/>
              </a:lnSpc>
              <a:buFontTx/>
              <a:buChar char="•"/>
            </a:pPr>
            <a:r>
              <a:rPr lang="en-US" sz="1000" dirty="0" smtClean="0"/>
              <a:t>Lastly, this last equation is a general one, which you can actually solve it once each for sunrise and sunset</a:t>
            </a:r>
          </a:p>
          <a:p>
            <a:pPr marL="228600" indent="-228600" eaLnBrk="1" hangingPunct="1">
              <a:lnSpc>
                <a:spcPct val="90000"/>
              </a:lnSpc>
              <a:buFontTx/>
              <a:buChar char="•"/>
            </a:pPr>
            <a:r>
              <a:rPr lang="en-US" sz="1000" dirty="0" smtClean="0"/>
              <a:t>And in that way, you are not necessarily limited to having only one latitude estimate per day</a:t>
            </a:r>
          </a:p>
          <a:p>
            <a:pPr marL="228600" indent="-228600" eaLnBrk="1" hangingPunct="1">
              <a:lnSpc>
                <a:spcPct val="90000"/>
              </a:lnSpc>
              <a:buFontTx/>
              <a:buChar char="•"/>
            </a:pPr>
            <a:endParaRPr lang="en-US" sz="1000" dirty="0" smtClean="0"/>
          </a:p>
          <a:p>
            <a:pPr marL="228600" indent="-228600" eaLnBrk="1" hangingPunct="1">
              <a:lnSpc>
                <a:spcPct val="90000"/>
              </a:lnSpc>
            </a:pPr>
            <a:r>
              <a:rPr lang="en-US" sz="1000" dirty="0" smtClean="0"/>
              <a:t>sin a = sin </a:t>
            </a:r>
            <a:r>
              <a:rPr lang="en-US" sz="1000" dirty="0" smtClean="0">
                <a:sym typeface="Symbol" pitchFamily="18" charset="2"/>
              </a:rPr>
              <a:t> sin  + </a:t>
            </a:r>
            <a:r>
              <a:rPr lang="en-US" sz="1000" dirty="0" err="1" smtClean="0">
                <a:sym typeface="Symbol" pitchFamily="18" charset="2"/>
              </a:rPr>
              <a:t>cos</a:t>
            </a:r>
            <a:r>
              <a:rPr lang="en-US" sz="1000" dirty="0" smtClean="0">
                <a:sym typeface="Symbol" pitchFamily="18" charset="2"/>
              </a:rPr>
              <a:t>  </a:t>
            </a:r>
            <a:r>
              <a:rPr lang="en-US" sz="1000" dirty="0" err="1" smtClean="0">
                <a:sym typeface="Symbol" pitchFamily="18" charset="2"/>
              </a:rPr>
              <a:t>cos</a:t>
            </a:r>
            <a:r>
              <a:rPr lang="en-US" sz="1000" dirty="0" smtClean="0">
                <a:sym typeface="Symbol" pitchFamily="18" charset="2"/>
              </a:rPr>
              <a:t> h </a:t>
            </a:r>
            <a:r>
              <a:rPr lang="en-US" sz="1000" dirty="0" err="1" smtClean="0">
                <a:sym typeface="Symbol" pitchFamily="18" charset="2"/>
              </a:rPr>
              <a:t>cos</a:t>
            </a:r>
            <a:r>
              <a:rPr lang="en-US" sz="1000" dirty="0" smtClean="0">
                <a:sym typeface="Symbol" pitchFamily="18" charset="2"/>
              </a:rPr>
              <a:t>   (a: solar altitude angle, : solar declination, : latitude, h: hour angle in degrees)</a:t>
            </a:r>
          </a:p>
          <a:p>
            <a:pPr marL="228600" indent="-228600" eaLnBrk="1" hangingPunct="1">
              <a:lnSpc>
                <a:spcPct val="90000"/>
              </a:lnSpc>
            </a:pPr>
            <a:r>
              <a:rPr lang="en-US" sz="1000" dirty="0" smtClean="0">
                <a:sym typeface="Symbol" pitchFamily="18" charset="2"/>
              </a:rPr>
              <a:t>h = UT/4 – L – E (L: longitude, E: equation of time in degrees, UT: </a:t>
            </a:r>
            <a:r>
              <a:rPr lang="en-US" sz="1000" dirty="0" smtClean="0">
                <a:solidFill>
                  <a:srgbClr val="000000"/>
                </a:solidFill>
                <a:latin typeface="ACOFMJ+TimesNewRoman" charset="0"/>
                <a:sym typeface="Symbol" pitchFamily="18" charset="2"/>
              </a:rPr>
              <a:t>time of solar noon or midnight </a:t>
            </a:r>
          </a:p>
          <a:p>
            <a:pPr marL="228600" indent="-228600" eaLnBrk="1" hangingPunct="1">
              <a:lnSpc>
                <a:spcPct val="90000"/>
              </a:lnSpc>
            </a:pPr>
            <a:r>
              <a:rPr lang="en-US" sz="1000" dirty="0" smtClean="0">
                <a:sym typeface="Symbol" pitchFamily="18" charset="2"/>
              </a:rPr>
              <a:t>in universal time as minute of day)</a:t>
            </a:r>
          </a:p>
          <a:p>
            <a:pPr marL="228600" indent="-228600" eaLnBrk="1" hangingPunct="1">
              <a:lnSpc>
                <a:spcPct val="90000"/>
              </a:lnSpc>
            </a:pPr>
            <a:r>
              <a:rPr lang="en-US" sz="1000" dirty="0" smtClean="0">
                <a:sym typeface="Symbol" pitchFamily="18" charset="2"/>
              </a:rPr>
              <a:t> and E depend only on date of year</a:t>
            </a:r>
            <a:endParaRPr lang="en-US" sz="1000" dirty="0" smtClean="0"/>
          </a:p>
          <a:p>
            <a:pPr marL="228600" indent="-228600" eaLnBrk="1" hangingPunct="1">
              <a:lnSpc>
                <a:spcPct val="90000"/>
              </a:lnSpc>
            </a:pPr>
            <a:r>
              <a:rPr lang="en-US" sz="1000" dirty="0" smtClean="0"/>
              <a:t>L is given when two observations of UT when the sun is at the same altitude and widely varying h (sunrise &amp; sunset)</a:t>
            </a:r>
          </a:p>
          <a:p>
            <a:pPr marL="228600" indent="-228600" eaLnBrk="1" hangingPunct="1">
              <a:lnSpc>
                <a:spcPct val="90000"/>
              </a:lnSpc>
            </a:pPr>
            <a:r>
              <a:rPr lang="en-US" sz="1000" dirty="0" smtClean="0"/>
              <a:t>a = altitude/ elevation angle. 90 directly on top, 0 at horizon</a:t>
            </a:r>
          </a:p>
          <a:p>
            <a:pPr marL="228600" indent="-228600" eaLnBrk="1" hangingPunct="1">
              <a:lnSpc>
                <a:spcPct val="90000"/>
              </a:lnSpc>
            </a:pPr>
            <a:r>
              <a:rPr lang="en-US" sz="1000" dirty="0" smtClean="0"/>
              <a:t>zenith angle = 90 – a. 90 at horizon, 0 directly on top. Threshold: iterative between 87 and 95 deg (3 to –5 deg in solar altitude)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Single backwards sweep which is essentially</a:t>
            </a:r>
            <a:r>
              <a:rPr lang="en-US" baseline="0" dirty="0" smtClean="0"/>
              <a:t> uses the KF along the predicted track in reverse order. </a:t>
            </a:r>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97C59C7-E72C-4919-9CA7-C054F9C0B79A}"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C8EB68F-9338-46A1-A16E-3D4E701E9FFC}" type="slidenum">
              <a:rPr lang="en-US" altLang="zh-TW"/>
              <a:pPr/>
              <a:t>42</a:t>
            </a:fld>
            <a:endParaRPr lang="en-US" altLang="zh-TW"/>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buFontTx/>
              <a:buChar char="•"/>
            </a:pPr>
            <a:r>
              <a:rPr lang="en-US" dirty="0" smtClean="0"/>
              <a:t>Now let me give you the definitions of a few terms you will frequently come across when you read the literature on light-based </a:t>
            </a:r>
            <a:r>
              <a:rPr lang="en-US" dirty="0" err="1" smtClean="0"/>
              <a:t>geolocation</a:t>
            </a:r>
            <a:endParaRPr lang="en-US" dirty="0" smtClean="0"/>
          </a:p>
          <a:p>
            <a:pPr eaLnBrk="1" hangingPunct="1">
              <a:buFontTx/>
              <a:buChar char="•"/>
            </a:pPr>
            <a:r>
              <a:rPr lang="en-US" dirty="0" smtClean="0"/>
              <a:t>First, solar altitude or elevation angle. That is simply how high the sun is up. We describe that as an angle from the horizon</a:t>
            </a:r>
          </a:p>
          <a:p>
            <a:pPr eaLnBrk="1" hangingPunct="1">
              <a:buFontTx/>
              <a:buChar char="•"/>
            </a:pPr>
            <a:r>
              <a:rPr lang="en-US" dirty="0" smtClean="0"/>
              <a:t>The zenith angle is just another way to say to the same thing. </a:t>
            </a:r>
          </a:p>
          <a:p>
            <a:pPr eaLnBrk="1" hangingPunct="1">
              <a:buFontTx/>
              <a:buChar char="•"/>
            </a:pPr>
            <a:r>
              <a:rPr lang="en-US" dirty="0" smtClean="0"/>
              <a:t>It is just that we measure from directly overhead instead of the horizon</a:t>
            </a:r>
          </a:p>
          <a:p>
            <a:pPr eaLnBrk="1" hangingPunct="1">
              <a:buFontTx/>
              <a:buChar char="•"/>
            </a:pPr>
            <a:r>
              <a:rPr lang="en-US" dirty="0" smtClean="0"/>
              <a:t>And this picture tells it all</a:t>
            </a:r>
          </a:p>
          <a:p>
            <a:pPr eaLnBrk="1" hangingPunct="1">
              <a:buFontTx/>
              <a:buChar char="•"/>
            </a:pPr>
            <a:r>
              <a:rPr lang="en-US" dirty="0" smtClean="0"/>
              <a:t>Then, solar declination – it’s the solar rays from the sun usually hit the surface of our Earth at an angle. </a:t>
            </a:r>
          </a:p>
          <a:p>
            <a:pPr eaLnBrk="1" hangingPunct="1">
              <a:buFontTx/>
              <a:buChar char="•"/>
            </a:pPr>
            <a:r>
              <a:rPr lang="en-US" dirty="0" smtClean="0"/>
              <a:t>This is because the Earth is tilted at 23.45 degrees from the vertical. This same gives us the 4 seasons,</a:t>
            </a:r>
          </a:p>
          <a:p>
            <a:pPr eaLnBrk="1" hangingPunct="1">
              <a:buFontTx/>
              <a:buChar char="•"/>
            </a:pPr>
            <a:r>
              <a:rPr lang="en-US" dirty="0" smtClean="0"/>
              <a:t>As summarized by this picture. As you can tell, solar declination is related to the time of the year.</a:t>
            </a:r>
          </a:p>
          <a:p>
            <a:pPr eaLnBrk="1" hangingPunct="1">
              <a:buFontTx/>
              <a:buChar char="•"/>
            </a:pPr>
            <a:r>
              <a:rPr lang="en-US" dirty="0" smtClean="0"/>
              <a:t>The last term, Equation of time is also related</a:t>
            </a:r>
          </a:p>
          <a:p>
            <a:pPr eaLnBrk="1" hangingPunct="1">
              <a:buFontTx/>
              <a:buChar char="•"/>
            </a:pPr>
            <a:r>
              <a:rPr lang="en-US" dirty="0" smtClean="0"/>
              <a:t>The Earth orbits the Sun at a slightly different speed throughout the year. </a:t>
            </a:r>
          </a:p>
          <a:p>
            <a:pPr eaLnBrk="1" hangingPunct="1">
              <a:buFontTx/>
              <a:buChar char="•"/>
            </a:pPr>
            <a:r>
              <a:rPr lang="en-US" dirty="0" smtClean="0"/>
              <a:t>An empirical equation describes that, and is plotted here as a function of the time of the year.</a:t>
            </a:r>
          </a:p>
          <a:p>
            <a:pPr eaLnBrk="1" hangingPunct="1">
              <a:buFontTx/>
              <a:buChar char="•"/>
            </a:pPr>
            <a:r>
              <a:rPr lang="en-US" dirty="0" smtClean="0"/>
              <a:t>No website is better than this site here in describing the sun. And this site is designed for solar panels or PVC cells.</a:t>
            </a:r>
          </a:p>
          <a:p>
            <a:pPr eaLnBrk="1" hangingPunct="1">
              <a:buFontTx/>
              <a:buChar char="•"/>
            </a:pPr>
            <a:r>
              <a:rPr lang="en-US" dirty="0" smtClean="0"/>
              <a:t>So look it up if you are interesting in harvesting the sun yourself</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F017C94-B786-4011-A893-68B35EE63B06}" type="slidenum">
              <a:rPr lang="en-US" altLang="zh-TW"/>
              <a:pPr/>
              <a:t>43</a:t>
            </a:fld>
            <a:endParaRPr lang="en-US" altLang="zh-TW"/>
          </a:p>
        </p:txBody>
      </p:sp>
      <p:sp>
        <p:nvSpPr>
          <p:cNvPr id="4813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pPr eaLnBrk="1" hangingPunct="1">
              <a:buFontTx/>
              <a:buChar char="•"/>
            </a:pPr>
            <a:r>
              <a:rPr lang="en-US" altLang="zh-TW" dirty="0" smtClean="0"/>
              <a:t>Here’s a brief history of electronic tags and </a:t>
            </a:r>
            <a:r>
              <a:rPr lang="en-US" altLang="zh-TW" dirty="0" err="1" smtClean="0"/>
              <a:t>geolocation</a:t>
            </a:r>
            <a:endParaRPr lang="en-US" altLang="zh-TW" dirty="0" smtClean="0"/>
          </a:p>
          <a:p>
            <a:pPr eaLnBrk="1" hangingPunct="1">
              <a:buFontTx/>
              <a:buChar char="•"/>
            </a:pPr>
            <a:r>
              <a:rPr lang="en-US" altLang="zh-TW" dirty="0" smtClean="0"/>
              <a:t>Archival tags and the pop-up versions were available and became very popular in the late 90s.</a:t>
            </a:r>
          </a:p>
          <a:p>
            <a:pPr eaLnBrk="1" hangingPunct="1">
              <a:buFontTx/>
              <a:buChar char="•"/>
            </a:pPr>
            <a:r>
              <a:rPr lang="en-US" altLang="zh-TW" dirty="0" smtClean="0"/>
              <a:t>Since it is not feasible to use radio waves to communicate when a tag is submerged underwater</a:t>
            </a:r>
          </a:p>
          <a:p>
            <a:pPr eaLnBrk="1" hangingPunct="1">
              <a:buFontTx/>
              <a:buChar char="•"/>
            </a:pPr>
            <a:r>
              <a:rPr lang="en-US" altLang="zh-TW" dirty="0" smtClean="0"/>
              <a:t>Positioning with light was first conceptualized in 1986 by Smith and Goodman. </a:t>
            </a:r>
          </a:p>
          <a:p>
            <a:pPr eaLnBrk="1" hangingPunct="1">
              <a:buFontTx/>
              <a:buChar char="•"/>
            </a:pPr>
            <a:r>
              <a:rPr lang="en-US" altLang="zh-TW" dirty="0" smtClean="0"/>
              <a:t>A couple of bright guys including Rory Wilson, Roger Hill and Phil </a:t>
            </a:r>
            <a:r>
              <a:rPr lang="en-US" altLang="zh-TW" dirty="0" err="1" smtClean="0"/>
              <a:t>Ekstrom</a:t>
            </a:r>
            <a:r>
              <a:rPr lang="en-US" altLang="zh-TW" dirty="0" smtClean="0"/>
              <a:t> further formulated the light-based </a:t>
            </a:r>
            <a:r>
              <a:rPr lang="en-US" altLang="zh-TW" dirty="0" err="1" smtClean="0"/>
              <a:t>geolocation</a:t>
            </a:r>
            <a:r>
              <a:rPr lang="en-US" altLang="zh-TW" dirty="0" smtClean="0"/>
              <a:t> methods</a:t>
            </a:r>
          </a:p>
          <a:p>
            <a:pPr eaLnBrk="1" hangingPunct="1">
              <a:buFontTx/>
              <a:buChar char="•"/>
            </a:pPr>
            <a:r>
              <a:rPr lang="en-US" altLang="zh-TW" dirty="0" smtClean="0"/>
              <a:t>Latitude has always presented extra challenges in estimating correctly. </a:t>
            </a:r>
          </a:p>
          <a:p>
            <a:pPr eaLnBrk="1" hangingPunct="1">
              <a:buFontTx/>
              <a:buChar char="•"/>
            </a:pPr>
            <a:r>
              <a:rPr lang="en-US" altLang="zh-TW" dirty="0" smtClean="0"/>
              <a:t>Early work to evaluate the accuracy by </a:t>
            </a:r>
            <a:r>
              <a:rPr lang="en-US" altLang="zh-TW" dirty="0" err="1" smtClean="0"/>
              <a:t>Musyl</a:t>
            </a:r>
            <a:r>
              <a:rPr lang="en-US" altLang="zh-TW" dirty="0" smtClean="0"/>
              <a:t> et al. 2001 reports as much as 40 degree error in latitude estimates</a:t>
            </a:r>
          </a:p>
          <a:p>
            <a:pPr eaLnBrk="1" hangingPunct="1">
              <a:buFontTx/>
              <a:buChar char="•"/>
            </a:pPr>
            <a:r>
              <a:rPr lang="en-US" altLang="zh-TW" dirty="0" smtClean="0"/>
              <a:t>Different approaches are taken to narrow down the latitude estimates</a:t>
            </a:r>
          </a:p>
          <a:p>
            <a:pPr eaLnBrk="1" hangingPunct="1">
              <a:buFontTx/>
              <a:buChar char="•"/>
            </a:pPr>
            <a:r>
              <a:rPr lang="en-US" altLang="zh-TW" dirty="0" smtClean="0"/>
              <a:t>And namely, sea-surface temperature matching has become a major approach in improving latitude estimates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938B361C-218B-4EB6-8950-FF76DA5D578D}" type="slidenum">
              <a:rPr lang="en-US" altLang="zh-TW"/>
              <a:pPr/>
              <a:t>5</a:t>
            </a:fld>
            <a:endParaRPr lang="en-US" altLang="zh-TW"/>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buFontTx/>
              <a:buChar char="•"/>
            </a:pPr>
            <a:r>
              <a:rPr lang="en-US" dirty="0" smtClean="0">
                <a:solidFill>
                  <a:srgbClr val="000000"/>
                </a:solidFill>
                <a:latin typeface="ACOFMJ+TimesNewRoman" charset="0"/>
              </a:rPr>
              <a:t>Let</a:t>
            </a:r>
            <a:r>
              <a:rPr lang="en-US" dirty="0" smtClean="0">
                <a:solidFill>
                  <a:srgbClr val="000000"/>
                </a:solidFill>
              </a:rPr>
              <a:t>’</a:t>
            </a:r>
            <a:r>
              <a:rPr lang="en-US" dirty="0" smtClean="0">
                <a:solidFill>
                  <a:srgbClr val="000000"/>
                </a:solidFill>
                <a:latin typeface="ACOFMJ+TimesNewRoman" charset="0"/>
              </a:rPr>
              <a:t>s revisit the weakest link, where you have to choose a light level to correspond to sunrise or sunset</a:t>
            </a:r>
          </a:p>
          <a:p>
            <a:pPr eaLnBrk="1" hangingPunct="1">
              <a:buFontTx/>
              <a:buChar char="•"/>
            </a:pPr>
            <a:r>
              <a:rPr lang="en-US" dirty="0" smtClean="0">
                <a:solidFill>
                  <a:srgbClr val="000000"/>
                </a:solidFill>
                <a:latin typeface="ACOFMJ+TimesNewRoman" charset="0"/>
              </a:rPr>
              <a:t>One way to do so is referred as the threshold method</a:t>
            </a:r>
          </a:p>
          <a:p>
            <a:pPr eaLnBrk="1" hangingPunct="1">
              <a:buFontTx/>
              <a:buChar char="•"/>
            </a:pPr>
            <a:r>
              <a:rPr lang="en-US" dirty="0" smtClean="0">
                <a:solidFill>
                  <a:srgbClr val="000000"/>
                </a:solidFill>
                <a:latin typeface="ACOFMJ+TimesNewRoman" charset="0"/>
              </a:rPr>
              <a:t>What you do is to find the brightest light, which is the dotted lines up top</a:t>
            </a:r>
          </a:p>
          <a:p>
            <a:pPr eaLnBrk="1" hangingPunct="1">
              <a:buFontTx/>
              <a:buChar char="•"/>
            </a:pPr>
            <a:r>
              <a:rPr lang="en-US" dirty="0" smtClean="0">
                <a:solidFill>
                  <a:srgbClr val="000000"/>
                </a:solidFill>
                <a:latin typeface="ACOFMJ+TimesNewRoman" charset="0"/>
              </a:rPr>
              <a:t>and set the threshold value to be 1000 fold less than that, hence the solid lines</a:t>
            </a:r>
          </a:p>
          <a:p>
            <a:pPr eaLnBrk="1" hangingPunct="1">
              <a:buFontTx/>
              <a:buChar char="•"/>
            </a:pPr>
            <a:r>
              <a:rPr lang="en-US" dirty="0" smtClean="0">
                <a:solidFill>
                  <a:srgbClr val="000000"/>
                </a:solidFill>
                <a:latin typeface="ACOFMJ+TimesNewRoman" charset="0"/>
              </a:rPr>
              <a:t>You can see the day length, that is the line segment in </a:t>
            </a:r>
          </a:p>
          <a:p>
            <a:pPr eaLnBrk="1" hangingPunct="1">
              <a:buFontTx/>
              <a:buChar char="•"/>
            </a:pPr>
            <a:r>
              <a:rPr lang="en-US" dirty="0" smtClean="0">
                <a:solidFill>
                  <a:srgbClr val="000000"/>
                </a:solidFill>
                <a:latin typeface="ACOFMJ+TimesNewRoman" charset="0"/>
              </a:rPr>
              <a:t>between the sloping part of the light curves can be quite different, </a:t>
            </a:r>
          </a:p>
          <a:p>
            <a:pPr eaLnBrk="1" hangingPunct="1">
              <a:buFontTx/>
              <a:buChar char="•"/>
            </a:pPr>
            <a:r>
              <a:rPr lang="en-US" dirty="0" smtClean="0">
                <a:solidFill>
                  <a:srgbClr val="000000"/>
                </a:solidFill>
                <a:latin typeface="ACOFMJ+TimesNewRoman" charset="0"/>
              </a:rPr>
              <a:t>depending on what you pick as the brightest part of the day</a:t>
            </a:r>
          </a:p>
          <a:p>
            <a:pPr eaLnBrk="1" hangingPunct="1">
              <a:buFontTx/>
              <a:buChar char="•"/>
            </a:pPr>
            <a:r>
              <a:rPr lang="en-US" dirty="0" smtClean="0">
                <a:solidFill>
                  <a:srgbClr val="000000"/>
                </a:solidFill>
                <a:latin typeface="ACOFMJ+TimesNewRoman" charset="0"/>
              </a:rPr>
              <a:t>For example, if you get cloudy conditions during sunset, here on the left, your estimate will be off</a:t>
            </a:r>
          </a:p>
          <a:p>
            <a:pPr eaLnBrk="1" hangingPunct="1">
              <a:buFontTx/>
              <a:buChar char="•"/>
            </a:pPr>
            <a:r>
              <a:rPr lang="en-US" dirty="0" smtClean="0">
                <a:solidFill>
                  <a:srgbClr val="000000"/>
                </a:solidFill>
                <a:latin typeface="ACOFMJ+TimesNewRoman" charset="0"/>
              </a:rPr>
              <a:t>And you don</a:t>
            </a:r>
            <a:r>
              <a:rPr lang="en-US" dirty="0" smtClean="0">
                <a:solidFill>
                  <a:srgbClr val="000000"/>
                </a:solidFill>
              </a:rPr>
              <a:t>’</a:t>
            </a:r>
            <a:r>
              <a:rPr lang="en-US" dirty="0" smtClean="0">
                <a:solidFill>
                  <a:srgbClr val="000000"/>
                </a:solidFill>
                <a:latin typeface="ACOFMJ+TimesNewRoman" charset="0"/>
              </a:rPr>
              <a:t>t have to be off by too much to get the latitude estimates wrong</a:t>
            </a:r>
          </a:p>
          <a:p>
            <a:pPr eaLnBrk="1" hangingPunct="1">
              <a:buFontTx/>
              <a:buChar char="•"/>
            </a:pPr>
            <a:r>
              <a:rPr lang="en-US" dirty="0" smtClean="0">
                <a:solidFill>
                  <a:srgbClr val="000000"/>
                </a:solidFill>
                <a:latin typeface="ACOFMJ+TimesNewRoman" charset="0"/>
              </a:rPr>
              <a:t>As shown here, the amount of latitude variation introduced when day length is off by 1 min to 60 min</a:t>
            </a:r>
          </a:p>
          <a:p>
            <a:pPr eaLnBrk="1" hangingPunct="1">
              <a:buFontTx/>
              <a:buChar char="•"/>
            </a:pPr>
            <a:endParaRPr lang="en-US" dirty="0" smtClean="0">
              <a:solidFill>
                <a:srgbClr val="000000"/>
              </a:solidFill>
              <a:latin typeface="ACOFMJ+TimesNewRoman" charset="0"/>
            </a:endParaRPr>
          </a:p>
          <a:p>
            <a:pPr eaLnBrk="1" hangingPunct="1">
              <a:buFontTx/>
              <a:buChar char="•"/>
            </a:pPr>
            <a:r>
              <a:rPr lang="en-US" dirty="0" smtClean="0">
                <a:solidFill>
                  <a:srgbClr val="000000"/>
                </a:solidFill>
                <a:latin typeface="ACOFMJ+TimesNewRoman" charset="0"/>
              </a:rPr>
              <a:t>Another way is a fitting a template to the light data, which is shown here</a:t>
            </a:r>
          </a:p>
          <a:p>
            <a:pPr eaLnBrk="1" hangingPunct="1">
              <a:buFontTx/>
              <a:buChar char="•"/>
            </a:pPr>
            <a:r>
              <a:rPr lang="en-US" dirty="0" smtClean="0">
                <a:solidFill>
                  <a:srgbClr val="000000"/>
                </a:solidFill>
                <a:latin typeface="ACOFMJ+TimesNewRoman" charset="0"/>
              </a:rPr>
              <a:t>And has the ability to match the sloping part of the light curves better</a:t>
            </a:r>
          </a:p>
          <a:p>
            <a:pPr eaLnBrk="1" hangingPunct="1">
              <a:buFontTx/>
              <a:buChar char="•"/>
            </a:pPr>
            <a:r>
              <a:rPr lang="en-US" dirty="0" smtClean="0">
                <a:solidFill>
                  <a:srgbClr val="000000"/>
                </a:solidFill>
                <a:latin typeface="ACOFMJ+TimesNewRoman" charset="0"/>
              </a:rPr>
              <a:t>An example of this approach is the dawn-dusk symmetry method by Hill and Braun in 2001</a:t>
            </a:r>
          </a:p>
          <a:p>
            <a:pPr eaLnBrk="1" hangingPunct="1">
              <a:buFontTx/>
              <a:buChar char="•"/>
            </a:pPr>
            <a:r>
              <a:rPr lang="en-US" dirty="0" smtClean="0">
                <a:solidFill>
                  <a:srgbClr val="000000"/>
                </a:solidFill>
                <a:latin typeface="ACOFMJ+TimesNewRoman" charset="0"/>
              </a:rPr>
              <a:t>After that, this approach is fully developed by Phil </a:t>
            </a:r>
            <a:r>
              <a:rPr lang="en-US" dirty="0" err="1" smtClean="0">
                <a:solidFill>
                  <a:srgbClr val="000000"/>
                </a:solidFill>
                <a:latin typeface="ACOFMJ+TimesNewRoman" charset="0"/>
              </a:rPr>
              <a:t>Ekstrom</a:t>
            </a:r>
            <a:r>
              <a:rPr lang="en-US" dirty="0" smtClean="0">
                <a:solidFill>
                  <a:srgbClr val="000000"/>
                </a:solidFill>
                <a:latin typeface="ACOFMJ+TimesNewRoman" charset="0"/>
              </a:rPr>
              <a:t> and is generally referred as template-fit</a:t>
            </a:r>
          </a:p>
          <a:p>
            <a:pPr eaLnBrk="1" hangingPunct="1">
              <a:buFontTx/>
              <a:buChar char="•"/>
            </a:pPr>
            <a:r>
              <a:rPr lang="en-US" dirty="0" smtClean="0">
                <a:solidFill>
                  <a:srgbClr val="000000"/>
                </a:solidFill>
                <a:latin typeface="ACOFMJ+TimesNewRoman" charset="0"/>
              </a:rPr>
              <a:t>Phil constructed an geophysical model and described how light reaches Earth</a:t>
            </a:r>
            <a:r>
              <a:rPr lang="en-US" dirty="0" smtClean="0">
                <a:solidFill>
                  <a:srgbClr val="000000"/>
                </a:solidFill>
              </a:rPr>
              <a:t>’</a:t>
            </a:r>
            <a:r>
              <a:rPr lang="en-US" dirty="0" smtClean="0">
                <a:solidFill>
                  <a:srgbClr val="000000"/>
                </a:solidFill>
                <a:latin typeface="ACOFMJ+TimesNewRoman" charset="0"/>
              </a:rPr>
              <a:t>s surface thru the atmosphere</a:t>
            </a:r>
          </a:p>
          <a:p>
            <a:pPr eaLnBrk="1" hangingPunct="1">
              <a:buFontTx/>
              <a:buChar char="•"/>
            </a:pPr>
            <a:r>
              <a:rPr lang="en-US" dirty="0" smtClean="0">
                <a:solidFill>
                  <a:srgbClr val="000000"/>
                </a:solidFill>
                <a:latin typeface="ACOFMJ+TimesNewRoman" charset="0"/>
              </a:rPr>
              <a:t>using the principles of </a:t>
            </a:r>
            <a:r>
              <a:rPr lang="en-US" dirty="0" err="1" smtClean="0">
                <a:solidFill>
                  <a:srgbClr val="000000"/>
                </a:solidFill>
                <a:latin typeface="ACOFMJ+TimesNewRoman" charset="0"/>
              </a:rPr>
              <a:t>radiative</a:t>
            </a:r>
            <a:r>
              <a:rPr lang="en-US" dirty="0" smtClean="0">
                <a:solidFill>
                  <a:srgbClr val="000000"/>
                </a:solidFill>
                <a:latin typeface="ACOFMJ+TimesNewRoman" charset="0"/>
              </a:rPr>
              <a:t> transfer in optics</a:t>
            </a:r>
          </a:p>
          <a:p>
            <a:pPr eaLnBrk="1" hangingPunct="1">
              <a:buFontTx/>
              <a:buChar char="•"/>
            </a:pPr>
            <a:r>
              <a:rPr lang="en-US" dirty="0" smtClean="0">
                <a:solidFill>
                  <a:srgbClr val="000000"/>
                </a:solidFill>
                <a:latin typeface="ACOFMJ+TimesNewRoman" charset="0"/>
              </a:rPr>
              <a:t>This simplified model provides an idealized curve or template on the right</a:t>
            </a:r>
          </a:p>
          <a:p>
            <a:pPr eaLnBrk="1" hangingPunct="1">
              <a:buFontTx/>
              <a:buChar char="•"/>
            </a:pPr>
            <a:r>
              <a:rPr lang="en-US" dirty="0" smtClean="0">
                <a:solidFill>
                  <a:srgbClr val="000000"/>
                </a:solidFill>
                <a:latin typeface="ACOFMJ+TimesNewRoman" charset="0"/>
              </a:rPr>
              <a:t>And fitting is done by moving the template up and down the y-axis (in log scale) to match a day</a:t>
            </a:r>
            <a:r>
              <a:rPr lang="en-US" dirty="0" smtClean="0">
                <a:solidFill>
                  <a:srgbClr val="000000"/>
                </a:solidFill>
              </a:rPr>
              <a:t>’</a:t>
            </a:r>
            <a:r>
              <a:rPr lang="en-US" dirty="0" smtClean="0">
                <a:solidFill>
                  <a:srgbClr val="000000"/>
                </a:solidFill>
                <a:latin typeface="ACOFMJ+TimesNewRoman" charset="0"/>
              </a:rPr>
              <a:t>s worth of data</a:t>
            </a:r>
          </a:p>
          <a:p>
            <a:pPr eaLnBrk="1" hangingPunct="1">
              <a:buFontTx/>
              <a:buChar char="•"/>
            </a:pPr>
            <a:endParaRPr lang="en-US" dirty="0" smtClean="0">
              <a:solidFill>
                <a:srgbClr val="000000"/>
              </a:solidFill>
              <a:latin typeface="ACOFMJ+TimesNewRoman" charset="0"/>
            </a:endParaRPr>
          </a:p>
          <a:p>
            <a:pPr eaLnBrk="1" hangingPunct="1"/>
            <a:r>
              <a:rPr lang="en-US" dirty="0" smtClean="0">
                <a:solidFill>
                  <a:srgbClr val="000000"/>
                </a:solidFill>
                <a:latin typeface="ACOFMJ+TimesNewRoman" charset="0"/>
              </a:rPr>
              <a:t>Fig. 3 Light data from April, 2000, Shaw Island, WA. Y axis ticks indicate factors of ten (decades) in irradiance. A total span of 10</a:t>
            </a:r>
            <a:r>
              <a:rPr lang="en-US" baseline="30000" dirty="0" smtClean="0">
                <a:solidFill>
                  <a:srgbClr val="000000"/>
                </a:solidFill>
                <a:latin typeface="ACOFMJ+TimesNewRoman" charset="0"/>
              </a:rPr>
              <a:t>8</a:t>
            </a:r>
            <a:r>
              <a:rPr lang="en-US" dirty="0" smtClean="0">
                <a:solidFill>
                  <a:srgbClr val="000000"/>
                </a:solidFill>
                <a:latin typeface="ACOFMJ+TimesNewRoman" charset="0"/>
              </a:rPr>
              <a:t>:1 is shown. Dashed lines are example intensity references matched to the two partial days shown, solid lines three decades lower are corresponding thresholds. The lower threshold leads to an apparently longer day or shorter night. </a:t>
            </a:r>
          </a:p>
          <a:p>
            <a:pPr eaLnBrk="1" hangingPunct="1"/>
            <a:r>
              <a:rPr lang="en-US" dirty="0" smtClean="0">
                <a:solidFill>
                  <a:srgbClr val="000000"/>
                </a:solidFill>
                <a:latin typeface="ACOFMJ+TimesNewRoman" charset="0"/>
              </a:rPr>
              <a:t>Fig. 8. The heavy line is a template based on the curve of Fig.5 fit to the data of Fig. 2 (lighter line) over the range -5°&lt;α&lt;3°.</a:t>
            </a:r>
          </a:p>
          <a:p>
            <a:pPr eaLnBrk="1" hangingPunct="1"/>
            <a:r>
              <a:rPr lang="en-US" dirty="0" smtClean="0">
                <a:solidFill>
                  <a:srgbClr val="000000"/>
                </a:solidFill>
                <a:latin typeface="ACOFMJ+TimesNewRoman" charset="0"/>
              </a:rPr>
              <a:t>Fig. 4: Irradiance data normalized to the 92</a:t>
            </a:r>
            <a:r>
              <a:rPr lang="en-US" baseline="30000" dirty="0" smtClean="0">
                <a:solidFill>
                  <a:srgbClr val="000000"/>
                </a:solidFill>
                <a:latin typeface="ACOFMJ+TimesNewRoman" charset="0"/>
              </a:rPr>
              <a:t>nd </a:t>
            </a:r>
            <a:r>
              <a:rPr lang="en-US" dirty="0" smtClean="0">
                <a:solidFill>
                  <a:srgbClr val="000000"/>
                </a:solidFill>
                <a:latin typeface="ACOFMJ+TimesNewRoman" charset="0"/>
              </a:rPr>
              <a:t>percentile, a measure of noon irradiance. </a:t>
            </a:r>
          </a:p>
          <a:p>
            <a:pPr eaLnBrk="1" hangingPunct="1"/>
            <a:r>
              <a:rPr lang="en-US" dirty="0" smtClean="0">
                <a:solidFill>
                  <a:srgbClr val="000000"/>
                </a:solidFill>
                <a:latin typeface="ACOFMJ+TimesNewRoman" charset="0"/>
              </a:rPr>
              <a:t>Fig. 6. Theoretical curves for blue irradiance during twilight. For elevation angles less than 3° and scattering stronger than α=0.03, the curves merge. </a:t>
            </a:r>
          </a:p>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E59679-03A9-40EC-813D-9696435B7FEC}" type="slidenum">
              <a:rPr lang="en-US"/>
              <a:pPr/>
              <a:t>6</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Desert Star info:</a:t>
            </a:r>
          </a:p>
          <a:p>
            <a:r>
              <a:rPr lang="en-US" dirty="0" smtClean="0"/>
              <a:t>Sensors</a:t>
            </a:r>
            <a:br>
              <a:rPr lang="en-US" dirty="0" smtClean="0"/>
            </a:br>
            <a:r>
              <a:rPr lang="en-US" dirty="0" smtClean="0"/>
              <a:t>3-Axis Magnetometer Accelerometer Temperature Sensor Depth Sensor Light Sensing Sensor (through solar cell) Light Color Sensor </a:t>
            </a:r>
            <a:r>
              <a:rPr lang="en-US" dirty="0" err="1" smtClean="0"/>
              <a:t>ZigBee</a:t>
            </a:r>
            <a:r>
              <a:rPr lang="en-US" dirty="0" smtClean="0"/>
              <a:t> RF Module Additional Customized Sensors </a:t>
            </a:r>
            <a:br>
              <a:rPr lang="en-US" dirty="0" smtClean="0"/>
            </a:br>
            <a:r>
              <a:rPr lang="en-US" dirty="0" smtClean="0"/>
              <a:t>Energetic Pop-Up Release ARGOS Satellite Transmitter </a:t>
            </a:r>
            <a:r>
              <a:rPr lang="en-US" dirty="0" err="1" smtClean="0"/>
              <a:t>MicroSD</a:t>
            </a:r>
            <a:r>
              <a:rPr lang="en-US" dirty="0" smtClean="0"/>
              <a:t> card (up to 16GB storage space)</a:t>
            </a:r>
            <a:br>
              <a:rPr lang="en-US" dirty="0" smtClean="0"/>
            </a:br>
            <a:endParaRPr lang="en-US" dirty="0" smtClean="0"/>
          </a:p>
          <a:p>
            <a:r>
              <a:rPr lang="en-US" dirty="0" smtClean="0"/>
              <a:t>Powered</a:t>
            </a:r>
            <a:br>
              <a:rPr lang="en-US" dirty="0" smtClean="0"/>
            </a:br>
            <a:r>
              <a:rPr lang="en-US" dirty="0" smtClean="0"/>
              <a:t>Stored Solar Power Batteries (through connectors) </a:t>
            </a:r>
          </a:p>
          <a:p>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questions</a:t>
            </a:r>
            <a:r>
              <a:rPr lang="en-US" baseline="0" dirty="0" smtClean="0"/>
              <a:t> here: Moon and clouds for variable light levels</a:t>
            </a:r>
            <a:endParaRPr lang="en-US" dirty="0"/>
          </a:p>
        </p:txBody>
      </p:sp>
      <p:sp>
        <p:nvSpPr>
          <p:cNvPr id="4" name="Slide Number Placeholder 3"/>
          <p:cNvSpPr>
            <a:spLocks noGrp="1"/>
          </p:cNvSpPr>
          <p:nvPr>
            <p:ph type="sldNum" sz="quarter" idx="10"/>
          </p:nvPr>
        </p:nvSpPr>
        <p:spPr/>
        <p:txBody>
          <a:bodyPr/>
          <a:lstStyle/>
          <a:p>
            <a:fld id="{1D35C1C5-D149-4D80-9A20-95EED070E5C5}"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D35C1C5-D149-4D80-9A20-95EED070E5C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C505E4-8C7A-4974-B623-880E7C660C68}" type="datetimeFigureOut">
              <a:rPr lang="en-US" smtClean="0"/>
              <a:pPr/>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C505E4-8C7A-4974-B623-880E7C660C68}" type="datetimeFigureOut">
              <a:rPr lang="en-US" smtClean="0"/>
              <a:pPr/>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C505E4-8C7A-4974-B623-880E7C660C68}" type="datetimeFigureOut">
              <a:rPr lang="en-US" smtClean="0"/>
              <a:pPr/>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FF4631CA-4A30-46A0-809D-B167BDE1D8AC}"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EEA35894-FCFB-4165-9B15-4F134CA9F37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C505E4-8C7A-4974-B623-880E7C660C68}" type="datetimeFigureOut">
              <a:rPr lang="en-US" smtClean="0"/>
              <a:pPr/>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C505E4-8C7A-4974-B623-880E7C660C68}" type="datetimeFigureOut">
              <a:rPr lang="en-US" smtClean="0"/>
              <a:pPr/>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C505E4-8C7A-4974-B623-880E7C660C68}" type="datetimeFigureOut">
              <a:rPr lang="en-US" smtClean="0"/>
              <a:pPr/>
              <a:t>5/28/2014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505E4-8C7A-4974-B623-880E7C660C68}" type="datetimeFigureOut">
              <a:rPr lang="en-US" smtClean="0"/>
              <a:pPr/>
              <a:t>5/28/2014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5C505E4-8C7A-4974-B623-880E7C660C68}" type="datetimeFigureOut">
              <a:rPr lang="en-US" smtClean="0"/>
              <a:pPr/>
              <a:t>5/28/2014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C505E4-8C7A-4974-B623-880E7C660C68}" type="datetimeFigureOut">
              <a:rPr lang="en-US" smtClean="0"/>
              <a:pPr/>
              <a:t>5/28/2014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C505E4-8C7A-4974-B623-880E7C660C68}" type="datetimeFigureOut">
              <a:rPr lang="en-US" smtClean="0"/>
              <a:pPr/>
              <a:t>5/28/2014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C505E4-8C7A-4974-B623-880E7C660C68}" type="datetimeFigureOut">
              <a:rPr lang="en-US" smtClean="0"/>
              <a:pPr/>
              <a:t>5/28/2014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C5FC9-F030-4B05-8C6D-C82EA180F55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C505E4-8C7A-4974-B623-880E7C660C68}" type="datetimeFigureOut">
              <a:rPr lang="en-US" smtClean="0"/>
              <a:pPr/>
              <a:t>5/28/2014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C5FC9-F030-4B05-8C6D-C82EA180F55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www.die.net/eart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sunlight.exe" TargetMode="External"/><Relationship Id="rId5" Type="http://schemas.openxmlformats.org/officeDocument/2006/relationships/hyperlink" Target="Dawn-Dusk.exe"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image" Target="../media/image25.wmf"/></Relationships>
</file>

<file path=ppt/slides/_rels/slide1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29.wmf"/></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Microsoft_Office_Excel_97-2003_Worksheet1.xls"/></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9.wmf"/><Relationship Id="rId4" Type="http://schemas.openxmlformats.org/officeDocument/2006/relationships/image" Target="../media/image58.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pvcdrom.pveducation.org/SUNLIGHT/ELEV.HTM"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04800"/>
            <a:ext cx="7772400" cy="1470025"/>
          </a:xfrm>
        </p:spPr>
        <p:txBody>
          <a:bodyPr/>
          <a:lstStyle/>
          <a:p>
            <a:r>
              <a:rPr lang="en-US" dirty="0" smtClean="0">
                <a:solidFill>
                  <a:schemeClr val="tx1">
                    <a:lumMod val="95000"/>
                    <a:lumOff val="5000"/>
                  </a:schemeClr>
                </a:solidFill>
              </a:rPr>
              <a:t>Applications and Limitations of Positioning with Light</a:t>
            </a:r>
            <a:endParaRPr lang="en-US" dirty="0">
              <a:solidFill>
                <a:schemeClr val="tx1">
                  <a:lumMod val="95000"/>
                  <a:lumOff val="5000"/>
                </a:schemeClr>
              </a:solidFill>
            </a:endParaRPr>
          </a:p>
        </p:txBody>
      </p:sp>
      <p:sp>
        <p:nvSpPr>
          <p:cNvPr id="5" name="Rectangle 5"/>
          <p:cNvSpPr>
            <a:spLocks noChangeArrowheads="1"/>
          </p:cNvSpPr>
          <p:nvPr/>
        </p:nvSpPr>
        <p:spPr bwMode="auto">
          <a:xfrm>
            <a:off x="3124200" y="1981200"/>
            <a:ext cx="3306762" cy="1421928"/>
          </a:xfrm>
          <a:prstGeom prst="rect">
            <a:avLst/>
          </a:prstGeom>
          <a:noFill/>
          <a:ln w="9525">
            <a:noFill/>
            <a:miter lim="800000"/>
            <a:headEnd/>
            <a:tailEnd/>
          </a:ln>
        </p:spPr>
        <p:txBody>
          <a:bodyPr>
            <a:spAutoFit/>
          </a:bodyPr>
          <a:lstStyle/>
          <a:p>
            <a:pPr algn="ctr">
              <a:lnSpc>
                <a:spcPct val="80000"/>
              </a:lnSpc>
              <a:spcBef>
                <a:spcPct val="20000"/>
              </a:spcBef>
            </a:pPr>
            <a:r>
              <a:rPr lang="en-US" sz="2800" dirty="0"/>
              <a:t>Chi </a:t>
            </a:r>
            <a:r>
              <a:rPr lang="en-US" sz="2800" dirty="0" err="1"/>
              <a:t>Hin</a:t>
            </a:r>
            <a:r>
              <a:rPr lang="en-US" sz="2800" dirty="0"/>
              <a:t> </a:t>
            </a:r>
            <a:r>
              <a:rPr lang="en-US" sz="2800" u="sng" dirty="0"/>
              <a:t>Lam</a:t>
            </a:r>
            <a:r>
              <a:rPr lang="en-US" sz="2800" dirty="0"/>
              <a:t>  (Tim)</a:t>
            </a:r>
          </a:p>
          <a:p>
            <a:pPr algn="ctr">
              <a:lnSpc>
                <a:spcPct val="80000"/>
              </a:lnSpc>
              <a:spcBef>
                <a:spcPct val="20000"/>
              </a:spcBef>
            </a:pPr>
            <a:endParaRPr lang="en-US" sz="800" dirty="0"/>
          </a:p>
          <a:p>
            <a:pPr algn="ctr">
              <a:lnSpc>
                <a:spcPct val="80000"/>
              </a:lnSpc>
              <a:spcBef>
                <a:spcPct val="20000"/>
              </a:spcBef>
            </a:pPr>
            <a:r>
              <a:rPr lang="en-US" sz="2800" dirty="0" err="1" smtClean="0"/>
              <a:t>林子軒</a:t>
            </a:r>
            <a:endParaRPr lang="en-US" sz="2800" dirty="0" smtClean="0"/>
          </a:p>
          <a:p>
            <a:pPr algn="ctr">
              <a:lnSpc>
                <a:spcPct val="80000"/>
              </a:lnSpc>
              <a:spcBef>
                <a:spcPct val="20000"/>
              </a:spcBef>
            </a:pPr>
            <a:r>
              <a:rPr lang="en-US" sz="2800" dirty="0" smtClean="0"/>
              <a:t>Benjamin </a:t>
            </a:r>
            <a:r>
              <a:rPr lang="en-US" sz="2800" dirty="0" err="1" smtClean="0"/>
              <a:t>Galuardi</a:t>
            </a:r>
            <a:endParaRPr lang="en-US" sz="2800" dirty="0"/>
          </a:p>
        </p:txBody>
      </p:sp>
      <p:pic>
        <p:nvPicPr>
          <p:cNvPr id="7" name="Picture 2" descr="C:\Ben\pictures\logo\LPRC UMass logos\LOGO PNG\RGB\lprc_logo_RGB.png"/>
          <p:cNvPicPr>
            <a:picLocks noChangeAspect="1" noChangeArrowheads="1"/>
          </p:cNvPicPr>
          <p:nvPr/>
        </p:nvPicPr>
        <p:blipFill>
          <a:blip r:embed="rId3" cstate="print"/>
          <a:srcRect/>
          <a:stretch>
            <a:fillRect/>
          </a:stretch>
        </p:blipFill>
        <p:spPr bwMode="auto">
          <a:xfrm>
            <a:off x="7543800" y="5029200"/>
            <a:ext cx="1314450" cy="1435100"/>
          </a:xfrm>
          <a:prstGeom prst="rect">
            <a:avLst/>
          </a:prstGeom>
          <a:noFill/>
        </p:spPr>
      </p:pic>
      <p:pic>
        <p:nvPicPr>
          <p:cNvPr id="8" name="Picture 3" descr="C:\Ben\pictures\logo\UMass_logo.jpg"/>
          <p:cNvPicPr>
            <a:picLocks noChangeAspect="1" noChangeArrowheads="1"/>
          </p:cNvPicPr>
          <p:nvPr/>
        </p:nvPicPr>
        <p:blipFill>
          <a:blip r:embed="rId4" cstate="print"/>
          <a:srcRect/>
          <a:stretch>
            <a:fillRect/>
          </a:stretch>
        </p:blipFill>
        <p:spPr bwMode="auto">
          <a:xfrm>
            <a:off x="228600" y="5486400"/>
            <a:ext cx="1977643" cy="661789"/>
          </a:xfrm>
          <a:prstGeom prst="rect">
            <a:avLst/>
          </a:prstGeom>
          <a:noFill/>
        </p:spPr>
      </p:pic>
      <p:sp>
        <p:nvSpPr>
          <p:cNvPr id="9" name="TextBox 8"/>
          <p:cNvSpPr txBox="1"/>
          <p:nvPr/>
        </p:nvSpPr>
        <p:spPr>
          <a:xfrm>
            <a:off x="228600" y="6248400"/>
            <a:ext cx="1905000" cy="369332"/>
          </a:xfrm>
          <a:prstGeom prst="rect">
            <a:avLst/>
          </a:prstGeom>
          <a:noFill/>
        </p:spPr>
        <p:txBody>
          <a:bodyPr wrap="square" rtlCol="0">
            <a:spAutoFit/>
          </a:bodyPr>
          <a:lstStyle/>
          <a:p>
            <a:r>
              <a:rPr lang="en-US" b="1" i="1" dirty="0" smtClean="0">
                <a:solidFill>
                  <a:schemeClr val="tx2">
                    <a:lumMod val="60000"/>
                    <a:lumOff val="40000"/>
                  </a:schemeClr>
                </a:solidFill>
              </a:rPr>
              <a:t>www.tunalab.org</a:t>
            </a:r>
            <a:endParaRPr lang="en-US" b="1" i="1" dirty="0">
              <a:solidFill>
                <a:schemeClr val="tx2">
                  <a:lumMod val="60000"/>
                  <a:lumOff val="40000"/>
                </a:schemeClr>
              </a:solidFill>
            </a:endParaRPr>
          </a:p>
        </p:txBody>
      </p:sp>
      <p:sp>
        <p:nvSpPr>
          <p:cNvPr id="10" name="Subtitle 9"/>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Ben\PROJECTS\Classwork\2010\TaggingCourse\lecture\BET light2.jpeg"/>
          <p:cNvPicPr>
            <a:picLocks noGrp="1" noChangeAspect="1" noChangeArrowheads="1"/>
          </p:cNvPicPr>
          <p:nvPr>
            <p:ph type="pic" idx="1"/>
          </p:nvPr>
        </p:nvPicPr>
        <p:blipFill>
          <a:blip r:embed="rId3" cstate="screen"/>
          <a:srcRect t="1120" b="1120"/>
          <a:stretch>
            <a:fillRect/>
          </a:stretch>
        </p:blipFill>
        <p:spPr bwMode="auto">
          <a:xfrm>
            <a:off x="46569" y="76200"/>
            <a:ext cx="8955086" cy="6716314"/>
          </a:xfrm>
          <a:prstGeom prst="rect">
            <a:avLst/>
          </a:prstGeom>
          <a:noFill/>
        </p:spPr>
      </p:pic>
      <p:sp>
        <p:nvSpPr>
          <p:cNvPr id="6" name="Title 5"/>
          <p:cNvSpPr>
            <a:spLocks noGrp="1"/>
          </p:cNvSpPr>
          <p:nvPr>
            <p:ph type="title"/>
          </p:nvPr>
        </p:nvSpPr>
        <p:spPr>
          <a:xfrm>
            <a:off x="2590800" y="6172200"/>
            <a:ext cx="3200400" cy="566738"/>
          </a:xfrm>
        </p:spPr>
        <p:txBody>
          <a:bodyPr>
            <a:normAutofit/>
          </a:bodyPr>
          <a:lstStyle/>
          <a:p>
            <a:r>
              <a:rPr lang="en-US" dirty="0" err="1" smtClean="0"/>
              <a:t>Bigeye</a:t>
            </a:r>
            <a:r>
              <a:rPr lang="en-US" dirty="0" smtClean="0"/>
              <a:t> tuna near the Azores</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Ben\PROJECTS\Classwork\2010\TaggingCourse\lecture\MTI SRSS.jpeg"/>
          <p:cNvPicPr>
            <a:picLocks noGrp="1" noChangeAspect="1" noChangeArrowheads="1"/>
          </p:cNvPicPr>
          <p:nvPr>
            <p:ph type="pic" idx="1"/>
          </p:nvPr>
        </p:nvPicPr>
        <p:blipFill>
          <a:blip r:embed="rId3" cstate="screen"/>
          <a:srcRect t="1120" b="1120"/>
          <a:stretch>
            <a:fillRect/>
          </a:stretch>
        </p:blipFill>
        <p:spPr bwMode="auto">
          <a:xfrm>
            <a:off x="0" y="0"/>
            <a:ext cx="8991600" cy="6743700"/>
          </a:xfrm>
          <a:prstGeom prst="rect">
            <a:avLst/>
          </a:prstGeom>
          <a:noFill/>
        </p:spPr>
      </p:pic>
      <p:sp>
        <p:nvSpPr>
          <p:cNvPr id="6" name="Title 5"/>
          <p:cNvSpPr>
            <a:spLocks noGrp="1"/>
          </p:cNvSpPr>
          <p:nvPr>
            <p:ph type="title"/>
          </p:nvPr>
        </p:nvSpPr>
        <p:spPr>
          <a:xfrm>
            <a:off x="2057400" y="6291262"/>
            <a:ext cx="5486400" cy="566738"/>
          </a:xfrm>
        </p:spPr>
        <p:txBody>
          <a:bodyPr/>
          <a:lstStyle/>
          <a:p>
            <a:r>
              <a:rPr lang="en-US" dirty="0" smtClean="0"/>
              <a:t>Microwave Telemetry Sunrise Sunset records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Ben\PROJECTS\Classwork\2010\TaggingCourse\lecture\JBFT light.jpeg"/>
          <p:cNvPicPr>
            <a:picLocks noGrp="1" noChangeAspect="1" noChangeArrowheads="1"/>
          </p:cNvPicPr>
          <p:nvPr>
            <p:ph type="pic" idx="1"/>
          </p:nvPr>
        </p:nvPicPr>
        <p:blipFill>
          <a:blip r:embed="rId3" cstate="screen"/>
          <a:srcRect t="1120" b="1120"/>
          <a:stretch>
            <a:fillRect/>
          </a:stretch>
        </p:blipFill>
        <p:spPr bwMode="auto">
          <a:xfrm>
            <a:off x="193146" y="11510"/>
            <a:ext cx="8722254" cy="6541690"/>
          </a:xfrm>
          <a:prstGeom prst="rect">
            <a:avLst/>
          </a:prstGeom>
          <a:noFill/>
        </p:spPr>
      </p:pic>
      <p:sp>
        <p:nvSpPr>
          <p:cNvPr id="6" name="Title 5"/>
          <p:cNvSpPr>
            <a:spLocks noGrp="1"/>
          </p:cNvSpPr>
          <p:nvPr>
            <p:ph type="title"/>
          </p:nvPr>
        </p:nvSpPr>
        <p:spPr>
          <a:xfrm>
            <a:off x="2057400" y="6172200"/>
            <a:ext cx="5486400" cy="566738"/>
          </a:xfrm>
        </p:spPr>
        <p:txBody>
          <a:bodyPr/>
          <a:lstStyle/>
          <a:p>
            <a:r>
              <a:rPr lang="en-US" dirty="0" smtClean="0"/>
              <a:t>Bluefin tuna MTI X-tag (recovered)</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8229600" cy="1143000"/>
          </a:xfrm>
        </p:spPr>
        <p:txBody>
          <a:bodyPr/>
          <a:lstStyle/>
          <a:p>
            <a:pPr algn="l" eaLnBrk="1" hangingPunct="1"/>
            <a:r>
              <a:rPr lang="en-US" dirty="0" smtClean="0"/>
              <a:t>In a nutshell</a:t>
            </a:r>
          </a:p>
        </p:txBody>
      </p:sp>
      <p:pic>
        <p:nvPicPr>
          <p:cNvPr id="8195" name="Picture 5"/>
          <p:cNvPicPr>
            <a:picLocks noChangeAspect="1" noChangeArrowheads="1"/>
          </p:cNvPicPr>
          <p:nvPr/>
        </p:nvPicPr>
        <p:blipFill>
          <a:blip r:embed="rId3" cstate="print"/>
          <a:srcRect/>
          <a:stretch>
            <a:fillRect/>
          </a:stretch>
        </p:blipFill>
        <p:spPr bwMode="auto">
          <a:xfrm>
            <a:off x="3122613" y="79375"/>
            <a:ext cx="5942012" cy="3297238"/>
          </a:xfrm>
          <a:prstGeom prst="rect">
            <a:avLst/>
          </a:prstGeom>
          <a:noFill/>
          <a:ln w="9525">
            <a:noFill/>
            <a:miter lim="800000"/>
            <a:headEnd/>
            <a:tailEnd/>
          </a:ln>
        </p:spPr>
      </p:pic>
      <p:grpSp>
        <p:nvGrpSpPr>
          <p:cNvPr id="2" name="Group 13"/>
          <p:cNvGrpSpPr>
            <a:grpSpLocks/>
          </p:cNvGrpSpPr>
          <p:nvPr/>
        </p:nvGrpSpPr>
        <p:grpSpPr bwMode="auto">
          <a:xfrm>
            <a:off x="230188" y="3389313"/>
            <a:ext cx="8834437" cy="3357562"/>
            <a:chOff x="145" y="2135"/>
            <a:chExt cx="5565" cy="2115"/>
          </a:xfrm>
        </p:grpSpPr>
        <p:pic>
          <p:nvPicPr>
            <p:cNvPr id="8199" name="Picture 4"/>
            <p:cNvPicPr>
              <a:picLocks noChangeAspect="1" noChangeArrowheads="1"/>
            </p:cNvPicPr>
            <p:nvPr/>
          </p:nvPicPr>
          <p:blipFill>
            <a:blip r:embed="rId4" cstate="print"/>
            <a:srcRect/>
            <a:stretch>
              <a:fillRect/>
            </a:stretch>
          </p:blipFill>
          <p:spPr bwMode="auto">
            <a:xfrm>
              <a:off x="1967" y="2176"/>
              <a:ext cx="3743" cy="2074"/>
            </a:xfrm>
            <a:prstGeom prst="rect">
              <a:avLst/>
            </a:prstGeom>
            <a:noFill/>
            <a:ln w="9525">
              <a:noFill/>
              <a:miter lim="800000"/>
              <a:headEnd/>
              <a:tailEnd/>
            </a:ln>
          </p:spPr>
        </p:pic>
        <p:sp>
          <p:nvSpPr>
            <p:cNvPr id="8200" name="Rectangle 10"/>
            <p:cNvSpPr>
              <a:spLocks noChangeArrowheads="1"/>
            </p:cNvSpPr>
            <p:nvPr/>
          </p:nvSpPr>
          <p:spPr bwMode="auto">
            <a:xfrm>
              <a:off x="145" y="2135"/>
              <a:ext cx="1165" cy="250"/>
            </a:xfrm>
            <a:prstGeom prst="rect">
              <a:avLst/>
            </a:prstGeom>
            <a:noFill/>
            <a:ln w="9525">
              <a:noFill/>
              <a:miter lim="800000"/>
              <a:headEnd/>
              <a:tailEnd/>
            </a:ln>
          </p:spPr>
          <p:txBody>
            <a:bodyPr wrap="none">
              <a:spAutoFit/>
            </a:bodyPr>
            <a:lstStyle/>
            <a:p>
              <a:pPr>
                <a:spcBef>
                  <a:spcPct val="20000"/>
                </a:spcBef>
              </a:pPr>
              <a:r>
                <a:rPr lang="en-US" sz="2000"/>
                <a:t>March equinox</a:t>
              </a:r>
            </a:p>
          </p:txBody>
        </p:sp>
      </p:grpSp>
      <p:sp>
        <p:nvSpPr>
          <p:cNvPr id="8198" name="Rectangle 12"/>
          <p:cNvSpPr>
            <a:spLocks noChangeArrowheads="1"/>
          </p:cNvSpPr>
          <p:nvPr/>
        </p:nvSpPr>
        <p:spPr bwMode="auto">
          <a:xfrm>
            <a:off x="322263" y="1003300"/>
            <a:ext cx="1644809" cy="400110"/>
          </a:xfrm>
          <a:prstGeom prst="rect">
            <a:avLst/>
          </a:prstGeom>
          <a:noFill/>
          <a:ln w="9525">
            <a:noFill/>
            <a:miter lim="800000"/>
            <a:headEnd/>
            <a:tailEnd/>
          </a:ln>
        </p:spPr>
        <p:txBody>
          <a:bodyPr wrap="none">
            <a:spAutoFit/>
          </a:bodyPr>
          <a:lstStyle/>
          <a:p>
            <a:pPr>
              <a:spcBef>
                <a:spcPct val="20000"/>
              </a:spcBef>
            </a:pPr>
            <a:r>
              <a:rPr lang="en-US" sz="2000" dirty="0" smtClean="0"/>
              <a:t>Non - equinox</a:t>
            </a:r>
            <a:endParaRPr lang="en-US" sz="2000" dirty="0"/>
          </a:p>
        </p:txBody>
      </p:sp>
      <p:sp>
        <p:nvSpPr>
          <p:cNvPr id="9" name="Rectangle 8"/>
          <p:cNvSpPr/>
          <p:nvPr/>
        </p:nvSpPr>
        <p:spPr>
          <a:xfrm>
            <a:off x="0" y="5410200"/>
            <a:ext cx="2286000" cy="369332"/>
          </a:xfrm>
          <a:prstGeom prst="rect">
            <a:avLst/>
          </a:prstGeom>
        </p:spPr>
        <p:txBody>
          <a:bodyPr wrap="square">
            <a:spAutoFit/>
          </a:bodyPr>
          <a:lstStyle/>
          <a:p>
            <a:pPr>
              <a:buNone/>
            </a:pPr>
            <a:r>
              <a:rPr lang="en-US" dirty="0" smtClean="0"/>
              <a:t>Equinox (</a:t>
            </a:r>
            <a:r>
              <a:rPr lang="en-US" dirty="0" smtClean="0">
                <a:hlinkClick r:id="rId5" action="ppaction://hlinkfile"/>
              </a:rPr>
              <a:t>demo1</a:t>
            </a:r>
            <a:r>
              <a:rPr lang="en-US" dirty="0" smtClean="0"/>
              <a:t>)</a:t>
            </a:r>
          </a:p>
        </p:txBody>
      </p:sp>
      <p:sp>
        <p:nvSpPr>
          <p:cNvPr id="10" name="Rectangle 9"/>
          <p:cNvSpPr/>
          <p:nvPr/>
        </p:nvSpPr>
        <p:spPr>
          <a:xfrm>
            <a:off x="0" y="5791200"/>
            <a:ext cx="2336986" cy="369332"/>
          </a:xfrm>
          <a:prstGeom prst="rect">
            <a:avLst/>
          </a:prstGeom>
        </p:spPr>
        <p:txBody>
          <a:bodyPr wrap="none">
            <a:spAutoFit/>
          </a:bodyPr>
          <a:lstStyle/>
          <a:p>
            <a:pPr>
              <a:buNone/>
            </a:pPr>
            <a:r>
              <a:rPr lang="en-US" dirty="0" smtClean="0"/>
              <a:t>High latitudes (</a:t>
            </a:r>
            <a:r>
              <a:rPr lang="en-US" dirty="0" smtClean="0">
                <a:hlinkClick r:id="rId6" action="ppaction://hlinkfile"/>
              </a:rPr>
              <a:t>demo2</a:t>
            </a:r>
            <a:r>
              <a:rPr lang="en-US" dirty="0" smtClean="0"/>
              <a:t>)</a:t>
            </a:r>
          </a:p>
        </p:txBody>
      </p:sp>
      <p:sp>
        <p:nvSpPr>
          <p:cNvPr id="8196" name="Rectangle 6"/>
          <p:cNvSpPr>
            <a:spLocks noChangeArrowheads="1"/>
          </p:cNvSpPr>
          <p:nvPr/>
        </p:nvSpPr>
        <p:spPr bwMode="auto">
          <a:xfrm>
            <a:off x="5105400" y="6324600"/>
            <a:ext cx="2378075" cy="336550"/>
          </a:xfrm>
          <a:prstGeom prst="rect">
            <a:avLst/>
          </a:prstGeom>
          <a:noFill/>
          <a:ln w="9525">
            <a:noFill/>
            <a:miter lim="800000"/>
            <a:headEnd/>
            <a:tailEnd/>
          </a:ln>
        </p:spPr>
        <p:txBody>
          <a:bodyPr wrap="none">
            <a:spAutoFit/>
          </a:bodyPr>
          <a:lstStyle/>
          <a:p>
            <a:pPr algn="l"/>
            <a:r>
              <a:rPr lang="en-US" sz="1600">
                <a:hlinkClick r:id="rId7"/>
              </a:rPr>
              <a:t>http://www.die.net/earth/</a:t>
            </a:r>
            <a:endParaRPr 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a:off x="0" y="0"/>
            <a:ext cx="9144000" cy="685800"/>
            <a:chOff x="0" y="0"/>
            <a:chExt cx="5760" cy="432"/>
          </a:xfrm>
        </p:grpSpPr>
        <p:sp>
          <p:nvSpPr>
            <p:cNvPr id="13336" name="Rectangle 24"/>
            <p:cNvSpPr>
              <a:spLocks noChangeArrowheads="1"/>
            </p:cNvSpPr>
            <p:nvPr/>
          </p:nvSpPr>
          <p:spPr bwMode="auto">
            <a:xfrm>
              <a:off x="0" y="0"/>
              <a:ext cx="5760" cy="432"/>
            </a:xfrm>
            <a:prstGeom prst="rect">
              <a:avLst/>
            </a:prstGeom>
            <a:gradFill rotWithShape="1">
              <a:gsLst>
                <a:gs pos="0">
                  <a:srgbClr val="000080">
                    <a:alpha val="64000"/>
                  </a:srgbClr>
                </a:gs>
                <a:gs pos="100000">
                  <a:srgbClr val="000080">
                    <a:gamma/>
                    <a:tint val="57647"/>
                    <a:invGamma/>
                    <a:alpha val="23000"/>
                  </a:srgbClr>
                </a:gs>
              </a:gsLst>
              <a:lin ang="0" scaled="1"/>
            </a:gradFill>
            <a:ln w="9525">
              <a:noFill/>
              <a:round/>
              <a:headEnd/>
              <a:tailEnd/>
            </a:ln>
            <a:effectLst/>
          </p:spPr>
          <p:txBody>
            <a:bodyPr wrap="none" lIns="90000" tIns="46800" rIns="90000" bIns="46800" anchor="ctr"/>
            <a:lstStyle/>
            <a:p>
              <a:pPr>
                <a:buClr>
                  <a:srgbClr val="0066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a:solidFill>
                  <a:srgbClr val="006600"/>
                </a:solidFill>
              </a:endParaRPr>
            </a:p>
          </p:txBody>
        </p:sp>
        <p:sp>
          <p:nvSpPr>
            <p:cNvPr id="13315" name="Rectangle 3"/>
            <p:cNvSpPr>
              <a:spLocks noChangeArrowheads="1"/>
            </p:cNvSpPr>
            <p:nvPr/>
          </p:nvSpPr>
          <p:spPr bwMode="auto">
            <a:xfrm>
              <a:off x="0" y="0"/>
              <a:ext cx="5760" cy="432"/>
            </a:xfrm>
            <a:prstGeom prst="rect">
              <a:avLst/>
            </a:prstGeom>
            <a:noFill/>
            <a:ln w="9525">
              <a:noFill/>
              <a:round/>
              <a:headEnd/>
              <a:tailEnd/>
            </a:ln>
            <a:effectLst/>
          </p:spPr>
          <p:txBody>
            <a:bodyPr wrap="none" lIns="90000" tIns="46800" rIns="90000" bIns="46800" anchor="ctr"/>
            <a:lstStyle/>
            <a:p>
              <a:pPr>
                <a:buClr>
                  <a:srgbClr val="0066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err="1" smtClean="0"/>
                <a:t>Geolocations</a:t>
              </a:r>
              <a:r>
                <a:rPr lang="en-US" sz="3200" dirty="0" smtClean="0"/>
                <a:t> from Light Data</a:t>
              </a:r>
              <a:endParaRPr lang="en-US" sz="3200" dirty="0"/>
            </a:p>
          </p:txBody>
        </p:sp>
      </p:grpSp>
      <p:pic>
        <p:nvPicPr>
          <p:cNvPr id="13317" name="Picture 5"/>
          <p:cNvPicPr>
            <a:picLocks noChangeAspect="1" noChangeArrowheads="1"/>
          </p:cNvPicPr>
          <p:nvPr/>
        </p:nvPicPr>
        <p:blipFill>
          <a:blip r:embed="rId3" cstate="screen"/>
          <a:srcRect/>
          <a:stretch>
            <a:fillRect/>
          </a:stretch>
        </p:blipFill>
        <p:spPr bwMode="auto">
          <a:xfrm>
            <a:off x="0" y="6200775"/>
            <a:ext cx="914400" cy="657225"/>
          </a:xfrm>
          <a:prstGeom prst="rect">
            <a:avLst/>
          </a:prstGeom>
          <a:noFill/>
          <a:ln w="9525">
            <a:noFill/>
            <a:round/>
            <a:headEnd/>
            <a:tailEnd/>
          </a:ln>
          <a:effectLst/>
        </p:spPr>
      </p:pic>
      <p:pic>
        <p:nvPicPr>
          <p:cNvPr id="13334" name="Picture 22" descr="step1"/>
          <p:cNvPicPr>
            <a:picLocks noGrp="1" noChangeAspect="1" noChangeArrowheads="1"/>
          </p:cNvPicPr>
          <p:nvPr>
            <p:ph sz="half" idx="2"/>
          </p:nvPr>
        </p:nvPicPr>
        <p:blipFill>
          <a:blip r:embed="rId4" cstate="screen"/>
          <a:srcRect/>
          <a:stretch>
            <a:fillRect/>
          </a:stretch>
        </p:blipFill>
        <p:spPr>
          <a:xfrm>
            <a:off x="1600200" y="762000"/>
            <a:ext cx="6096000" cy="6096000"/>
          </a:xfrm>
          <a:noFill/>
        </p:spPr>
      </p:pic>
    </p:spTree>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30238" y="131763"/>
            <a:ext cx="8313737" cy="361950"/>
          </a:xfrm>
        </p:spPr>
        <p:txBody>
          <a:bodyPr>
            <a:normAutofit fontScale="90000"/>
          </a:bodyPr>
          <a:lstStyle/>
          <a:p>
            <a:pPr algn="r" eaLnBrk="1" hangingPunct="1"/>
            <a:r>
              <a:rPr lang="en-US" i="1" dirty="0" smtClean="0">
                <a:latin typeface="Times" pitchFamily="18" charset="0"/>
              </a:rPr>
              <a:t>Recent Methods</a:t>
            </a:r>
          </a:p>
        </p:txBody>
      </p:sp>
      <p:sp>
        <p:nvSpPr>
          <p:cNvPr id="6147" name="Rectangle 3"/>
          <p:cNvSpPr>
            <a:spLocks noGrp="1" noChangeArrowheads="1"/>
          </p:cNvSpPr>
          <p:nvPr>
            <p:ph type="body" idx="1"/>
          </p:nvPr>
        </p:nvSpPr>
        <p:spPr>
          <a:xfrm>
            <a:off x="92075" y="252413"/>
            <a:ext cx="6069013" cy="6342062"/>
          </a:xfrm>
        </p:spPr>
        <p:txBody>
          <a:bodyPr>
            <a:normAutofit lnSpcReduction="10000"/>
          </a:bodyPr>
          <a:lstStyle/>
          <a:p>
            <a:pPr eaLnBrk="1" hangingPunct="1">
              <a:lnSpc>
                <a:spcPct val="90000"/>
              </a:lnSpc>
            </a:pPr>
            <a:r>
              <a:rPr lang="en-US" sz="1800" b="1" dirty="0" smtClean="0"/>
              <a:t>Proliferation of statistical models to </a:t>
            </a:r>
            <a:r>
              <a:rPr lang="en-US" sz="1800" b="1" dirty="0" err="1" smtClean="0"/>
              <a:t>geolocation</a:t>
            </a:r>
            <a:endParaRPr lang="en-US" sz="1800" b="1" dirty="0" smtClean="0"/>
          </a:p>
          <a:p>
            <a:pPr lvl="1" eaLnBrk="1" hangingPunct="1">
              <a:lnSpc>
                <a:spcPct val="90000"/>
              </a:lnSpc>
            </a:pPr>
            <a:endParaRPr lang="en-US" sz="1600" dirty="0" smtClean="0"/>
          </a:p>
          <a:p>
            <a:pPr lvl="1" eaLnBrk="1" hangingPunct="1">
              <a:lnSpc>
                <a:spcPct val="90000"/>
              </a:lnSpc>
              <a:buFontTx/>
              <a:buNone/>
            </a:pPr>
            <a:r>
              <a:rPr lang="en-US" sz="1600" u="sng" dirty="0" smtClean="0"/>
              <a:t>State-space models</a:t>
            </a:r>
          </a:p>
          <a:p>
            <a:pPr lvl="1" eaLnBrk="1" hangingPunct="1">
              <a:lnSpc>
                <a:spcPct val="90000"/>
              </a:lnSpc>
            </a:pPr>
            <a:r>
              <a:rPr lang="en-US" sz="1600" dirty="0" smtClean="0"/>
              <a:t>Nielsen &amp; </a:t>
            </a:r>
            <a:r>
              <a:rPr lang="en-US" sz="1600" dirty="0" err="1" smtClean="0"/>
              <a:t>Sibert</a:t>
            </a:r>
            <a:r>
              <a:rPr lang="en-US" sz="1600" dirty="0" smtClean="0"/>
              <a:t> 2007</a:t>
            </a:r>
          </a:p>
          <a:p>
            <a:pPr lvl="1" eaLnBrk="1" hangingPunct="1">
              <a:lnSpc>
                <a:spcPct val="90000"/>
              </a:lnSpc>
            </a:pPr>
            <a:r>
              <a:rPr lang="en-US" sz="1600" dirty="0" smtClean="0"/>
              <a:t>Pedersen et al. 2008</a:t>
            </a:r>
          </a:p>
          <a:p>
            <a:pPr lvl="1" eaLnBrk="1" hangingPunct="1">
              <a:lnSpc>
                <a:spcPct val="90000"/>
              </a:lnSpc>
            </a:pPr>
            <a:r>
              <a:rPr lang="en-US" sz="1600" dirty="0" smtClean="0"/>
              <a:t>Royer &amp; </a:t>
            </a:r>
            <a:r>
              <a:rPr lang="en-US" sz="1600" dirty="0" err="1" smtClean="0"/>
              <a:t>Lutcavage</a:t>
            </a:r>
            <a:r>
              <a:rPr lang="en-US" sz="1600" dirty="0" smtClean="0"/>
              <a:t> 2009 </a:t>
            </a:r>
          </a:p>
          <a:p>
            <a:pPr lvl="1" eaLnBrk="1" hangingPunct="1">
              <a:lnSpc>
                <a:spcPct val="90000"/>
              </a:lnSpc>
            </a:pPr>
            <a:r>
              <a:rPr lang="en-US" sz="1600" dirty="0" smtClean="0"/>
              <a:t>Sumner et al. 2009</a:t>
            </a:r>
          </a:p>
          <a:p>
            <a:pPr lvl="1" eaLnBrk="1" hangingPunct="1">
              <a:lnSpc>
                <a:spcPct val="90000"/>
              </a:lnSpc>
            </a:pPr>
            <a:r>
              <a:rPr lang="en-US" sz="1600" dirty="0" err="1" smtClean="0"/>
              <a:t>Thygesen</a:t>
            </a:r>
            <a:r>
              <a:rPr lang="en-US" sz="1600" dirty="0" smtClean="0"/>
              <a:t> et al. 2009</a:t>
            </a:r>
          </a:p>
          <a:p>
            <a:pPr lvl="1" eaLnBrk="1" hangingPunct="1">
              <a:lnSpc>
                <a:spcPct val="90000"/>
              </a:lnSpc>
              <a:buFontTx/>
              <a:buNone/>
            </a:pPr>
            <a:endParaRPr lang="en-US" sz="1600" dirty="0" smtClean="0"/>
          </a:p>
          <a:p>
            <a:pPr lvl="1" eaLnBrk="1" hangingPunct="1">
              <a:lnSpc>
                <a:spcPct val="90000"/>
              </a:lnSpc>
              <a:buFontTx/>
              <a:buNone/>
            </a:pPr>
            <a:r>
              <a:rPr lang="en-US" sz="1600" u="sng" dirty="0" smtClean="0"/>
              <a:t>Non state-space</a:t>
            </a:r>
          </a:p>
          <a:p>
            <a:pPr lvl="1" eaLnBrk="1" hangingPunct="1">
              <a:lnSpc>
                <a:spcPct val="90000"/>
              </a:lnSpc>
            </a:pPr>
            <a:r>
              <a:rPr lang="en-US" sz="1600" dirty="0" smtClean="0"/>
              <a:t>Tremblay et al. 2010 (Forward particle filter)</a:t>
            </a:r>
          </a:p>
          <a:p>
            <a:pPr lvl="2" eaLnBrk="1" hangingPunct="1">
              <a:lnSpc>
                <a:spcPct val="90000"/>
              </a:lnSpc>
              <a:buFontTx/>
              <a:buNone/>
            </a:pPr>
            <a:endParaRPr lang="en-US" sz="900" dirty="0" smtClean="0"/>
          </a:p>
          <a:p>
            <a:pPr eaLnBrk="1" hangingPunct="1">
              <a:lnSpc>
                <a:spcPct val="90000"/>
              </a:lnSpc>
            </a:pPr>
            <a:r>
              <a:rPr lang="en-US" sz="1800" b="1" dirty="0" smtClean="0"/>
              <a:t>Approaches to fitting a model</a:t>
            </a:r>
          </a:p>
          <a:p>
            <a:pPr lvl="1" eaLnBrk="1" hangingPunct="1">
              <a:lnSpc>
                <a:spcPct val="90000"/>
              </a:lnSpc>
            </a:pPr>
            <a:r>
              <a:rPr lang="en-US" sz="1600" dirty="0" smtClean="0"/>
              <a:t>Maximum likelihood (linear)</a:t>
            </a:r>
          </a:p>
          <a:p>
            <a:pPr lvl="1" eaLnBrk="1" hangingPunct="1">
              <a:lnSpc>
                <a:spcPct val="90000"/>
              </a:lnSpc>
            </a:pPr>
            <a:r>
              <a:rPr lang="en-US" sz="1600" dirty="0" smtClean="0"/>
              <a:t>Bayesian Monte Carlo (non-linear)</a:t>
            </a:r>
          </a:p>
          <a:p>
            <a:pPr eaLnBrk="1" hangingPunct="1">
              <a:lnSpc>
                <a:spcPct val="90000"/>
              </a:lnSpc>
            </a:pPr>
            <a:endParaRPr lang="en-US" sz="1800" b="1" dirty="0" smtClean="0"/>
          </a:p>
          <a:p>
            <a:pPr eaLnBrk="1" hangingPunct="1">
              <a:lnSpc>
                <a:spcPct val="90000"/>
              </a:lnSpc>
            </a:pPr>
            <a:r>
              <a:rPr lang="en-US" sz="1800" b="1" dirty="0" smtClean="0"/>
              <a:t>Error estimates/ confidence regions</a:t>
            </a:r>
          </a:p>
          <a:p>
            <a:pPr eaLnBrk="1" hangingPunct="1">
              <a:lnSpc>
                <a:spcPct val="90000"/>
              </a:lnSpc>
            </a:pPr>
            <a:endParaRPr lang="en-US" sz="1800" b="1" dirty="0" smtClean="0"/>
          </a:p>
          <a:p>
            <a:pPr eaLnBrk="1" hangingPunct="1">
              <a:lnSpc>
                <a:spcPct val="90000"/>
              </a:lnSpc>
            </a:pPr>
            <a:r>
              <a:rPr lang="en-US" sz="1800" b="1" dirty="0" smtClean="0"/>
              <a:t>Usually includes auxiliary data</a:t>
            </a:r>
          </a:p>
          <a:p>
            <a:pPr lvl="1" eaLnBrk="1" hangingPunct="1">
              <a:lnSpc>
                <a:spcPct val="90000"/>
              </a:lnSpc>
            </a:pPr>
            <a:r>
              <a:rPr lang="en-US" sz="1600" dirty="0" smtClean="0"/>
              <a:t>Bathymetry</a:t>
            </a:r>
          </a:p>
          <a:p>
            <a:pPr lvl="1" eaLnBrk="1" hangingPunct="1">
              <a:lnSpc>
                <a:spcPct val="90000"/>
              </a:lnSpc>
            </a:pPr>
            <a:r>
              <a:rPr lang="en-US" sz="1600" dirty="0" smtClean="0"/>
              <a:t>Coastline</a:t>
            </a:r>
          </a:p>
          <a:p>
            <a:pPr lvl="1" eaLnBrk="1" hangingPunct="1">
              <a:lnSpc>
                <a:spcPct val="90000"/>
              </a:lnSpc>
            </a:pPr>
            <a:r>
              <a:rPr lang="en-US" sz="1600" dirty="0" smtClean="0"/>
              <a:t>Tides</a:t>
            </a:r>
          </a:p>
          <a:p>
            <a:pPr lvl="1" eaLnBrk="1" hangingPunct="1">
              <a:lnSpc>
                <a:spcPct val="90000"/>
              </a:lnSpc>
            </a:pPr>
            <a:r>
              <a:rPr lang="en-US" sz="1600" dirty="0" smtClean="0"/>
              <a:t>Sea-surface temperature (SST)</a:t>
            </a:r>
          </a:p>
          <a:p>
            <a:pPr lvl="1" eaLnBrk="1" hangingPunct="1">
              <a:lnSpc>
                <a:spcPct val="90000"/>
              </a:lnSpc>
            </a:pPr>
            <a:r>
              <a:rPr lang="en-US" sz="1600" dirty="0" smtClean="0"/>
              <a:t>Salinity</a:t>
            </a:r>
          </a:p>
          <a:p>
            <a:pPr lvl="1" eaLnBrk="1" hangingPunct="1">
              <a:lnSpc>
                <a:spcPct val="90000"/>
              </a:lnSpc>
            </a:pPr>
            <a:r>
              <a:rPr lang="en-US" sz="1600" dirty="0" err="1" smtClean="0"/>
              <a:t>Geomagnetics</a:t>
            </a:r>
            <a:r>
              <a:rPr lang="en-US" sz="1600" dirty="0" smtClean="0"/>
              <a:t>**</a:t>
            </a:r>
          </a:p>
        </p:txBody>
      </p:sp>
      <p:pic>
        <p:nvPicPr>
          <p:cNvPr id="6148" name="Picture 4"/>
          <p:cNvPicPr>
            <a:picLocks noChangeAspect="1" noChangeArrowheads="1"/>
          </p:cNvPicPr>
          <p:nvPr/>
        </p:nvPicPr>
        <p:blipFill>
          <a:blip r:embed="rId3" cstate="print"/>
          <a:srcRect t="986"/>
          <a:stretch>
            <a:fillRect/>
          </a:stretch>
        </p:blipFill>
        <p:spPr bwMode="auto">
          <a:xfrm>
            <a:off x="5573713" y="1282700"/>
            <a:ext cx="3427412" cy="5175250"/>
          </a:xfrm>
          <a:prstGeom prst="rect">
            <a:avLst/>
          </a:prstGeom>
          <a:noFill/>
          <a:ln w="9525">
            <a:noFill/>
            <a:miter lim="800000"/>
            <a:headEnd/>
            <a:tailEnd/>
          </a:ln>
        </p:spPr>
      </p:pic>
      <p:grpSp>
        <p:nvGrpSpPr>
          <p:cNvPr id="2" name="Group 13"/>
          <p:cNvGrpSpPr>
            <a:grpSpLocks/>
          </p:cNvGrpSpPr>
          <p:nvPr/>
        </p:nvGrpSpPr>
        <p:grpSpPr bwMode="auto">
          <a:xfrm>
            <a:off x="4800600" y="892175"/>
            <a:ext cx="4276725" cy="5741988"/>
            <a:chOff x="3066" y="562"/>
            <a:chExt cx="2694" cy="3617"/>
          </a:xfrm>
        </p:grpSpPr>
        <p:grpSp>
          <p:nvGrpSpPr>
            <p:cNvPr id="3" name="Group 10"/>
            <p:cNvGrpSpPr>
              <a:grpSpLocks/>
            </p:cNvGrpSpPr>
            <p:nvPr/>
          </p:nvGrpSpPr>
          <p:grpSpPr bwMode="auto">
            <a:xfrm>
              <a:off x="3066" y="562"/>
              <a:ext cx="2694" cy="1274"/>
              <a:chOff x="3066" y="562"/>
              <a:chExt cx="2694" cy="1274"/>
            </a:xfrm>
          </p:grpSpPr>
          <p:pic>
            <p:nvPicPr>
              <p:cNvPr id="6152" name="Picture 5"/>
              <p:cNvPicPr>
                <a:picLocks noChangeAspect="1" noChangeArrowheads="1"/>
              </p:cNvPicPr>
              <p:nvPr/>
            </p:nvPicPr>
            <p:blipFill>
              <a:blip r:embed="rId4" cstate="print"/>
              <a:srcRect r="737"/>
              <a:stretch>
                <a:fillRect/>
              </a:stretch>
            </p:blipFill>
            <p:spPr bwMode="auto">
              <a:xfrm>
                <a:off x="3066" y="634"/>
                <a:ext cx="2694" cy="914"/>
              </a:xfrm>
              <a:prstGeom prst="rect">
                <a:avLst/>
              </a:prstGeom>
              <a:noFill/>
              <a:ln w="9525">
                <a:noFill/>
                <a:miter lim="800000"/>
                <a:headEnd/>
                <a:tailEnd/>
              </a:ln>
            </p:spPr>
          </p:pic>
          <p:sp>
            <p:nvSpPr>
              <p:cNvPr id="6153" name="Text Box 6"/>
              <p:cNvSpPr txBox="1">
                <a:spLocks noChangeArrowheads="1"/>
              </p:cNvSpPr>
              <p:nvPr/>
            </p:nvSpPr>
            <p:spPr bwMode="auto">
              <a:xfrm>
                <a:off x="3098" y="562"/>
                <a:ext cx="647" cy="345"/>
              </a:xfrm>
              <a:prstGeom prst="rect">
                <a:avLst/>
              </a:prstGeom>
              <a:noFill/>
              <a:ln w="9525">
                <a:noFill/>
                <a:miter lim="800000"/>
                <a:headEnd/>
                <a:tailEnd/>
              </a:ln>
            </p:spPr>
            <p:txBody>
              <a:bodyPr lIns="0" tIns="0" rIns="0" bIns="0">
                <a:spAutoFit/>
              </a:bodyPr>
              <a:lstStyle/>
              <a:p>
                <a:pPr algn="l"/>
                <a:r>
                  <a:rPr lang="en-US" sz="1200" b="1">
                    <a:solidFill>
                      <a:srgbClr val="FF0000"/>
                    </a:solidFill>
                  </a:rPr>
                  <a:t>Model for</a:t>
                </a:r>
              </a:p>
              <a:p>
                <a:endParaRPr lang="en-US" sz="1200" b="1">
                  <a:solidFill>
                    <a:srgbClr val="FF0000"/>
                  </a:solidFill>
                </a:endParaRPr>
              </a:p>
              <a:p>
                <a:r>
                  <a:rPr lang="en-US" sz="1200" b="1">
                    <a:solidFill>
                      <a:srgbClr val="FF0000"/>
                    </a:solidFill>
                  </a:rPr>
                  <a:t>incl. errors</a:t>
                </a:r>
              </a:p>
            </p:txBody>
          </p:sp>
          <p:sp>
            <p:nvSpPr>
              <p:cNvPr id="6154" name="Text Box 8"/>
              <p:cNvSpPr txBox="1">
                <a:spLocks noChangeArrowheads="1"/>
              </p:cNvSpPr>
              <p:nvPr/>
            </p:nvSpPr>
            <p:spPr bwMode="auto">
              <a:xfrm>
                <a:off x="3092" y="1096"/>
                <a:ext cx="647" cy="422"/>
              </a:xfrm>
              <a:prstGeom prst="rect">
                <a:avLst/>
              </a:prstGeom>
              <a:noFill/>
              <a:ln w="9525">
                <a:noFill/>
                <a:miter lim="800000"/>
                <a:headEnd/>
                <a:tailEnd/>
              </a:ln>
            </p:spPr>
            <p:txBody>
              <a:bodyPr lIns="0" tIns="0" rIns="0" bIns="0">
                <a:spAutoFit/>
              </a:bodyPr>
              <a:lstStyle/>
              <a:p>
                <a:pPr algn="l"/>
                <a:r>
                  <a:rPr lang="en-US" sz="1200" b="1">
                    <a:solidFill>
                      <a:srgbClr val="FF0000"/>
                    </a:solidFill>
                  </a:rPr>
                  <a:t>Model for</a:t>
                </a:r>
              </a:p>
              <a:p>
                <a:endParaRPr lang="en-US" sz="2000" b="1">
                  <a:solidFill>
                    <a:srgbClr val="FF0000"/>
                  </a:solidFill>
                </a:endParaRPr>
              </a:p>
              <a:p>
                <a:r>
                  <a:rPr lang="en-US" sz="1200" b="1">
                    <a:solidFill>
                      <a:srgbClr val="FF0000"/>
                    </a:solidFill>
                  </a:rPr>
                  <a:t>incl. errors</a:t>
                </a:r>
              </a:p>
            </p:txBody>
          </p:sp>
          <p:sp>
            <p:nvSpPr>
              <p:cNvPr id="6155" name="Rectangle 9"/>
              <p:cNvSpPr>
                <a:spLocks noChangeArrowheads="1"/>
              </p:cNvSpPr>
              <p:nvPr/>
            </p:nvSpPr>
            <p:spPr bwMode="auto">
              <a:xfrm>
                <a:off x="3251" y="1548"/>
                <a:ext cx="2509" cy="288"/>
              </a:xfrm>
              <a:prstGeom prst="rect">
                <a:avLst/>
              </a:prstGeom>
              <a:solidFill>
                <a:schemeClr val="bg1"/>
              </a:solidFill>
              <a:ln w="9525">
                <a:noFill/>
                <a:miter lim="800000"/>
                <a:headEnd/>
                <a:tailEnd/>
              </a:ln>
            </p:spPr>
            <p:txBody>
              <a:bodyPr>
                <a:spAutoFit/>
              </a:bodyPr>
              <a:lstStyle/>
              <a:p>
                <a:pPr algn="l"/>
                <a:r>
                  <a:rPr lang="en-US" sz="1200">
                    <a:latin typeface="Times" pitchFamily="18" charset="0"/>
                  </a:rPr>
                  <a:t>Patterson et al. 2008. State-space models of individual animal movement. Trends in Ecol &amp; Evol. 23(2) 87-94</a:t>
                </a:r>
              </a:p>
            </p:txBody>
          </p:sp>
        </p:grpSp>
        <p:sp>
          <p:nvSpPr>
            <p:cNvPr id="6151" name="Rectangle 12"/>
            <p:cNvSpPr>
              <a:spLocks noChangeArrowheads="1"/>
            </p:cNvSpPr>
            <p:nvPr/>
          </p:nvSpPr>
          <p:spPr bwMode="auto">
            <a:xfrm>
              <a:off x="3194" y="1801"/>
              <a:ext cx="2566" cy="2378"/>
            </a:xfrm>
            <a:prstGeom prst="rect">
              <a:avLst/>
            </a:prstGeom>
            <a:solidFill>
              <a:srgbClr val="FFFFFF"/>
            </a:solidFill>
            <a:ln w="9525">
              <a:no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a:lstStyle/>
          <a:p>
            <a:pPr algn="l" eaLnBrk="1" hangingPunct="1"/>
            <a:r>
              <a:rPr lang="en-US" smtClean="0"/>
              <a:t>What’s hot?</a:t>
            </a:r>
          </a:p>
        </p:txBody>
      </p:sp>
      <p:sp>
        <p:nvSpPr>
          <p:cNvPr id="17411" name="Rectangle 1027"/>
          <p:cNvSpPr>
            <a:spLocks noGrp="1" noChangeArrowheads="1"/>
          </p:cNvSpPr>
          <p:nvPr>
            <p:ph type="body" idx="1"/>
          </p:nvPr>
        </p:nvSpPr>
        <p:spPr>
          <a:xfrm>
            <a:off x="457200" y="1196975"/>
            <a:ext cx="3216275" cy="4929188"/>
          </a:xfrm>
        </p:spPr>
        <p:txBody>
          <a:bodyPr/>
          <a:lstStyle/>
          <a:p>
            <a:pPr eaLnBrk="1" hangingPunct="1"/>
            <a:r>
              <a:rPr lang="en-US" sz="1800" smtClean="0">
                <a:solidFill>
                  <a:srgbClr val="FF0000"/>
                </a:solidFill>
              </a:rPr>
              <a:t>Ideal for tags that only report sunrise, sunset times</a:t>
            </a:r>
          </a:p>
          <a:p>
            <a:pPr eaLnBrk="1" hangingPunct="1"/>
            <a:endParaRPr lang="en-US" sz="1800" smtClean="0">
              <a:solidFill>
                <a:srgbClr val="FF0000"/>
              </a:solidFill>
            </a:endParaRPr>
          </a:p>
          <a:p>
            <a:pPr eaLnBrk="1" hangingPunct="1"/>
            <a:r>
              <a:rPr lang="en-US" sz="1800" smtClean="0">
                <a:solidFill>
                  <a:srgbClr val="FF0000"/>
                </a:solidFill>
              </a:rPr>
              <a:t>Allow non-Gaussian error distributions</a:t>
            </a:r>
          </a:p>
          <a:p>
            <a:pPr lvl="1" eaLnBrk="1" hangingPunct="1"/>
            <a:r>
              <a:rPr lang="en-US" sz="1600" smtClean="0">
                <a:solidFill>
                  <a:srgbClr val="FF0000"/>
                </a:solidFill>
              </a:rPr>
              <a:t>Heavy-Tailed via Gaussian mixtures</a:t>
            </a:r>
          </a:p>
          <a:p>
            <a:pPr eaLnBrk="1" hangingPunct="1"/>
            <a:endParaRPr lang="en-US" sz="1800" smtClean="0">
              <a:solidFill>
                <a:srgbClr val="FF0000"/>
              </a:solidFill>
            </a:endParaRPr>
          </a:p>
          <a:p>
            <a:pPr eaLnBrk="1" hangingPunct="1"/>
            <a:r>
              <a:rPr lang="en-US" sz="1800" smtClean="0">
                <a:solidFill>
                  <a:srgbClr val="FF0000"/>
                </a:solidFill>
              </a:rPr>
              <a:t>Gauss-Newton iterations</a:t>
            </a:r>
          </a:p>
          <a:p>
            <a:pPr lvl="1" eaLnBrk="1" hangingPunct="1"/>
            <a:r>
              <a:rPr lang="en-US" sz="1600" smtClean="0">
                <a:solidFill>
                  <a:srgbClr val="FF0000"/>
                </a:solidFill>
              </a:rPr>
              <a:t>iterative filtering and smoothing</a:t>
            </a:r>
          </a:p>
          <a:p>
            <a:pPr eaLnBrk="1" hangingPunct="1"/>
            <a:endParaRPr lang="en-US" sz="1800" smtClean="0">
              <a:solidFill>
                <a:srgbClr val="FF0000"/>
              </a:solidFill>
            </a:endParaRPr>
          </a:p>
          <a:p>
            <a:pPr eaLnBrk="1" hangingPunct="1"/>
            <a:r>
              <a:rPr lang="en-US" sz="1800" smtClean="0">
                <a:solidFill>
                  <a:srgbClr val="FF0000"/>
                </a:solidFill>
              </a:rPr>
              <a:t>Hard constraints added with bathymetry/ coastline</a:t>
            </a:r>
          </a:p>
        </p:txBody>
      </p:sp>
      <p:pic>
        <p:nvPicPr>
          <p:cNvPr id="17412" name="Picture 1029"/>
          <p:cNvPicPr>
            <a:picLocks noChangeAspect="1" noChangeArrowheads="1"/>
          </p:cNvPicPr>
          <p:nvPr/>
        </p:nvPicPr>
        <p:blipFill>
          <a:blip r:embed="rId3" cstate="print"/>
          <a:srcRect/>
          <a:stretch>
            <a:fillRect/>
          </a:stretch>
        </p:blipFill>
        <p:spPr bwMode="auto">
          <a:xfrm>
            <a:off x="3619500" y="47625"/>
            <a:ext cx="5524500" cy="1530350"/>
          </a:xfrm>
          <a:prstGeom prst="rect">
            <a:avLst/>
          </a:prstGeom>
          <a:noFill/>
          <a:ln w="9525">
            <a:noFill/>
            <a:miter lim="800000"/>
            <a:headEnd/>
            <a:tailEnd/>
          </a:ln>
        </p:spPr>
      </p:pic>
      <p:pic>
        <p:nvPicPr>
          <p:cNvPr id="17413" name="Picture 1031"/>
          <p:cNvPicPr>
            <a:picLocks noChangeAspect="1" noChangeArrowheads="1"/>
          </p:cNvPicPr>
          <p:nvPr/>
        </p:nvPicPr>
        <p:blipFill>
          <a:blip r:embed="rId4" cstate="print"/>
          <a:srcRect b="5804"/>
          <a:stretch>
            <a:fillRect/>
          </a:stretch>
        </p:blipFill>
        <p:spPr bwMode="auto">
          <a:xfrm>
            <a:off x="3844925" y="1601788"/>
            <a:ext cx="5299075" cy="5256212"/>
          </a:xfrm>
          <a:prstGeom prst="rect">
            <a:avLst/>
          </a:prstGeom>
          <a:noFill/>
          <a:ln w="9525">
            <a:noFill/>
            <a:miter lim="800000"/>
            <a:headEnd/>
            <a:tailEnd/>
          </a:ln>
        </p:spPr>
      </p:pic>
      <p:sp>
        <p:nvSpPr>
          <p:cNvPr id="17414" name="Rectangle 1032"/>
          <p:cNvSpPr>
            <a:spLocks noChangeArrowheads="1"/>
          </p:cNvSpPr>
          <p:nvPr/>
        </p:nvSpPr>
        <p:spPr bwMode="auto">
          <a:xfrm>
            <a:off x="222250" y="6083300"/>
            <a:ext cx="3652838" cy="639763"/>
          </a:xfrm>
          <a:prstGeom prst="rect">
            <a:avLst/>
          </a:prstGeom>
          <a:noFill/>
          <a:ln w="9525">
            <a:noFill/>
            <a:miter lim="800000"/>
            <a:headEnd/>
            <a:tailEnd/>
          </a:ln>
        </p:spPr>
        <p:txBody>
          <a:bodyPr>
            <a:spAutoFit/>
          </a:bodyPr>
          <a:lstStyle/>
          <a:p>
            <a:pPr algn="l"/>
            <a:r>
              <a:rPr lang="en-US" sz="1200">
                <a:latin typeface="Times" pitchFamily="18" charset="0"/>
              </a:rPr>
              <a:t>Royer &amp; Lutcavage. 2009. Positioning Pelagic Fish from Sunrise and Sunset Times. In </a:t>
            </a:r>
            <a:r>
              <a:rPr lang="en-US" sz="1200">
                <a:solidFill>
                  <a:srgbClr val="131313"/>
                </a:solidFill>
                <a:latin typeface="Times" pitchFamily="18" charset="0"/>
              </a:rPr>
              <a:t>Tagging and Tracking of Marine Animals with Electronic Devices.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9"/>
          <p:cNvPicPr>
            <a:picLocks noChangeAspect="1" noChangeArrowheads="1"/>
          </p:cNvPicPr>
          <p:nvPr/>
        </p:nvPicPr>
        <p:blipFill>
          <a:blip r:embed="rId3" cstate="print"/>
          <a:srcRect r="844"/>
          <a:stretch>
            <a:fillRect/>
          </a:stretch>
        </p:blipFill>
        <p:spPr bwMode="auto">
          <a:xfrm>
            <a:off x="1125538" y="388938"/>
            <a:ext cx="7081837" cy="1539875"/>
          </a:xfrm>
          <a:prstGeom prst="rect">
            <a:avLst/>
          </a:prstGeom>
          <a:noFill/>
          <a:ln w="9525">
            <a:noFill/>
            <a:miter lim="800000"/>
            <a:headEnd/>
            <a:tailEnd/>
          </a:ln>
        </p:spPr>
      </p:pic>
      <p:sp>
        <p:nvSpPr>
          <p:cNvPr id="18435" name="Rectangle 2"/>
          <p:cNvSpPr>
            <a:spLocks noGrp="1" noChangeArrowheads="1"/>
          </p:cNvSpPr>
          <p:nvPr>
            <p:ph type="title"/>
          </p:nvPr>
        </p:nvSpPr>
        <p:spPr>
          <a:xfrm>
            <a:off x="307975" y="122238"/>
            <a:ext cx="8378825" cy="301625"/>
          </a:xfrm>
        </p:spPr>
        <p:txBody>
          <a:bodyPr>
            <a:normAutofit fontScale="90000"/>
          </a:bodyPr>
          <a:lstStyle/>
          <a:p>
            <a:pPr eaLnBrk="1" hangingPunct="1"/>
            <a:r>
              <a:rPr lang="en-US" smtClean="0"/>
              <a:t>What’s hot?</a:t>
            </a:r>
          </a:p>
        </p:txBody>
      </p:sp>
      <p:sp>
        <p:nvSpPr>
          <p:cNvPr id="18436" name="Rectangle 3"/>
          <p:cNvSpPr>
            <a:spLocks noGrp="1" noChangeArrowheads="1"/>
          </p:cNvSpPr>
          <p:nvPr>
            <p:ph type="body" idx="1"/>
          </p:nvPr>
        </p:nvSpPr>
        <p:spPr>
          <a:xfrm>
            <a:off x="212725" y="2124075"/>
            <a:ext cx="2928938" cy="4516438"/>
          </a:xfrm>
        </p:spPr>
        <p:txBody>
          <a:bodyPr/>
          <a:lstStyle/>
          <a:p>
            <a:pPr eaLnBrk="1" hangingPunct="1">
              <a:lnSpc>
                <a:spcPct val="90000"/>
              </a:lnSpc>
            </a:pPr>
            <a:r>
              <a:rPr lang="en-US" sz="1600" smtClean="0">
                <a:solidFill>
                  <a:srgbClr val="FF0000"/>
                </a:solidFill>
              </a:rPr>
              <a:t>Take light data</a:t>
            </a:r>
          </a:p>
          <a:p>
            <a:pPr eaLnBrk="1" hangingPunct="1">
              <a:lnSpc>
                <a:spcPct val="90000"/>
              </a:lnSpc>
            </a:pPr>
            <a:r>
              <a:rPr lang="en-US" sz="1600" smtClean="0">
                <a:solidFill>
                  <a:srgbClr val="FF0000"/>
                </a:solidFill>
              </a:rPr>
              <a:t>Apply template-fit</a:t>
            </a:r>
          </a:p>
          <a:p>
            <a:pPr eaLnBrk="1" hangingPunct="1">
              <a:lnSpc>
                <a:spcPct val="90000"/>
              </a:lnSpc>
            </a:pPr>
            <a:r>
              <a:rPr lang="en-US" sz="1600" smtClean="0">
                <a:solidFill>
                  <a:srgbClr val="FF0000"/>
                </a:solidFill>
              </a:rPr>
              <a:t>Incorporate coastline, SST</a:t>
            </a:r>
          </a:p>
          <a:p>
            <a:pPr eaLnBrk="1" hangingPunct="1">
              <a:lnSpc>
                <a:spcPct val="90000"/>
              </a:lnSpc>
            </a:pPr>
            <a:endParaRPr lang="en-US" sz="1600" smtClean="0">
              <a:solidFill>
                <a:srgbClr val="FF0000"/>
              </a:solidFill>
            </a:endParaRPr>
          </a:p>
          <a:p>
            <a:pPr eaLnBrk="1" hangingPunct="1">
              <a:lnSpc>
                <a:spcPct val="90000"/>
              </a:lnSpc>
            </a:pPr>
            <a:r>
              <a:rPr lang="en-US" sz="1600" smtClean="0">
                <a:solidFill>
                  <a:srgbClr val="FF0000"/>
                </a:solidFill>
              </a:rPr>
              <a:t>Flexible: Bayesian Estimation + Markov Chain Monte Carlo (MCMC)</a:t>
            </a:r>
          </a:p>
          <a:p>
            <a:pPr eaLnBrk="1" hangingPunct="1">
              <a:lnSpc>
                <a:spcPct val="90000"/>
              </a:lnSpc>
            </a:pPr>
            <a:endParaRPr lang="en-US" sz="1600" smtClean="0">
              <a:solidFill>
                <a:srgbClr val="FF0000"/>
              </a:solidFill>
            </a:endParaRPr>
          </a:p>
          <a:p>
            <a:pPr eaLnBrk="1" hangingPunct="1">
              <a:lnSpc>
                <a:spcPct val="90000"/>
              </a:lnSpc>
            </a:pPr>
            <a:r>
              <a:rPr lang="en-US" sz="1600" smtClean="0">
                <a:solidFill>
                  <a:srgbClr val="FF0000"/>
                </a:solidFill>
              </a:rPr>
              <a:t>Require some knowledge about the parameter values before any data is observed. </a:t>
            </a:r>
          </a:p>
          <a:p>
            <a:pPr eaLnBrk="1" hangingPunct="1">
              <a:lnSpc>
                <a:spcPct val="90000"/>
              </a:lnSpc>
            </a:pPr>
            <a:endParaRPr lang="en-US" sz="1600" smtClean="0">
              <a:solidFill>
                <a:srgbClr val="FF0000"/>
              </a:solidFill>
            </a:endParaRPr>
          </a:p>
          <a:p>
            <a:pPr eaLnBrk="1" hangingPunct="1">
              <a:lnSpc>
                <a:spcPct val="90000"/>
              </a:lnSpc>
            </a:pPr>
            <a:r>
              <a:rPr lang="en-US" sz="1600" smtClean="0">
                <a:solidFill>
                  <a:srgbClr val="FF0000"/>
                </a:solidFill>
              </a:rPr>
              <a:t>MCMC demands careful diagnosis of model convergence</a:t>
            </a:r>
          </a:p>
          <a:p>
            <a:pPr lvl="1" eaLnBrk="1" hangingPunct="1">
              <a:lnSpc>
                <a:spcPct val="90000"/>
              </a:lnSpc>
            </a:pPr>
            <a:endParaRPr lang="en-US" sz="1400" smtClean="0">
              <a:solidFill>
                <a:srgbClr val="FF0000"/>
              </a:solidFill>
            </a:endParaRPr>
          </a:p>
          <a:p>
            <a:pPr eaLnBrk="1" hangingPunct="1">
              <a:lnSpc>
                <a:spcPct val="90000"/>
              </a:lnSpc>
            </a:pPr>
            <a:r>
              <a:rPr lang="en-US" sz="1600" smtClean="0">
                <a:solidFill>
                  <a:srgbClr val="FF0000"/>
                </a:solidFill>
              </a:rPr>
              <a:t>R package: TripEstimation</a:t>
            </a:r>
          </a:p>
        </p:txBody>
      </p:sp>
      <p:sp>
        <p:nvSpPr>
          <p:cNvPr id="18437" name="Rectangle 7"/>
          <p:cNvSpPr>
            <a:spLocks noChangeArrowheads="1"/>
          </p:cNvSpPr>
          <p:nvPr/>
        </p:nvSpPr>
        <p:spPr bwMode="auto">
          <a:xfrm>
            <a:off x="5421313" y="2084388"/>
            <a:ext cx="3336925" cy="274637"/>
          </a:xfrm>
          <a:prstGeom prst="rect">
            <a:avLst/>
          </a:prstGeom>
          <a:noFill/>
          <a:ln w="9525">
            <a:noFill/>
            <a:miter lim="800000"/>
            <a:headEnd/>
            <a:tailEnd/>
          </a:ln>
        </p:spPr>
        <p:txBody>
          <a:bodyPr>
            <a:spAutoFit/>
          </a:bodyPr>
          <a:lstStyle/>
          <a:p>
            <a:pPr algn="r"/>
            <a:r>
              <a:rPr lang="en-US" sz="1200">
                <a:latin typeface="Times" pitchFamily="18" charset="0"/>
              </a:rPr>
              <a:t>Sumner et al. 2009. PLOS One Vol. 4(10) e7324</a:t>
            </a:r>
            <a:endParaRPr lang="en-US" sz="1200">
              <a:solidFill>
                <a:srgbClr val="131313"/>
              </a:solidFill>
              <a:latin typeface="Times" pitchFamily="18" charset="0"/>
            </a:endParaRPr>
          </a:p>
        </p:txBody>
      </p:sp>
      <p:pic>
        <p:nvPicPr>
          <p:cNvPr id="18438" name="Picture 10"/>
          <p:cNvPicPr>
            <a:picLocks noChangeAspect="1" noChangeArrowheads="1"/>
          </p:cNvPicPr>
          <p:nvPr/>
        </p:nvPicPr>
        <p:blipFill>
          <a:blip r:embed="rId4" cstate="print"/>
          <a:srcRect r="2591"/>
          <a:stretch>
            <a:fillRect/>
          </a:stretch>
        </p:blipFill>
        <p:spPr bwMode="auto">
          <a:xfrm>
            <a:off x="4714875" y="4521200"/>
            <a:ext cx="4297363" cy="1776413"/>
          </a:xfrm>
          <a:prstGeom prst="rect">
            <a:avLst/>
          </a:prstGeom>
          <a:noFill/>
          <a:ln w="9525">
            <a:noFill/>
            <a:miter lim="800000"/>
            <a:headEnd/>
            <a:tailEnd/>
          </a:ln>
        </p:spPr>
      </p:pic>
      <p:sp>
        <p:nvSpPr>
          <p:cNvPr id="18439" name="Rectangle 11"/>
          <p:cNvSpPr>
            <a:spLocks noChangeArrowheads="1"/>
          </p:cNvSpPr>
          <p:nvPr/>
        </p:nvSpPr>
        <p:spPr bwMode="auto">
          <a:xfrm>
            <a:off x="5675313" y="6359525"/>
            <a:ext cx="3336925" cy="274638"/>
          </a:xfrm>
          <a:prstGeom prst="rect">
            <a:avLst/>
          </a:prstGeom>
          <a:noFill/>
          <a:ln w="9525">
            <a:noFill/>
            <a:miter lim="800000"/>
            <a:headEnd/>
            <a:tailEnd/>
          </a:ln>
        </p:spPr>
        <p:txBody>
          <a:bodyPr>
            <a:spAutoFit/>
          </a:bodyPr>
          <a:lstStyle/>
          <a:p>
            <a:pPr algn="r"/>
            <a:r>
              <a:rPr lang="en-US" sz="1200">
                <a:latin typeface="Times" pitchFamily="18" charset="0"/>
              </a:rPr>
              <a:t>Thiebot &amp; Pinaud. 2010. Repacking Sumner et al.</a:t>
            </a:r>
            <a:endParaRPr lang="en-US" sz="1200">
              <a:solidFill>
                <a:srgbClr val="131313"/>
              </a:solidFill>
              <a:latin typeface="Times" pitchFamily="18" charset="0"/>
            </a:endParaRPr>
          </a:p>
        </p:txBody>
      </p:sp>
      <p:pic>
        <p:nvPicPr>
          <p:cNvPr id="18440" name="Picture 12"/>
          <p:cNvPicPr>
            <a:picLocks noChangeAspect="1" noChangeArrowheads="1"/>
          </p:cNvPicPr>
          <p:nvPr/>
        </p:nvPicPr>
        <p:blipFill>
          <a:blip r:embed="rId5" cstate="print"/>
          <a:srcRect t="53876"/>
          <a:stretch>
            <a:fillRect/>
          </a:stretch>
        </p:blipFill>
        <p:spPr bwMode="auto">
          <a:xfrm>
            <a:off x="3652838" y="2311400"/>
            <a:ext cx="5343525" cy="2257425"/>
          </a:xfrm>
          <a:prstGeom prst="rect">
            <a:avLst/>
          </a:prstGeom>
          <a:noFill/>
          <a:ln w="9525">
            <a:noFill/>
            <a:miter lim="800000"/>
            <a:headEnd/>
            <a:tailEnd/>
          </a:ln>
        </p:spPr>
      </p:pic>
      <p:pic>
        <p:nvPicPr>
          <p:cNvPr id="330765" name="Picture 13"/>
          <p:cNvPicPr>
            <a:picLocks noChangeAspect="1" noChangeArrowheads="1"/>
          </p:cNvPicPr>
          <p:nvPr/>
        </p:nvPicPr>
        <p:blipFill>
          <a:blip r:embed="rId6" cstate="print"/>
          <a:srcRect l="18509" t="18425" r="18195" b="16254"/>
          <a:stretch>
            <a:fillRect/>
          </a:stretch>
        </p:blipFill>
        <p:spPr bwMode="auto">
          <a:xfrm>
            <a:off x="3216275" y="2327275"/>
            <a:ext cx="5854700" cy="4530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3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07975" y="115888"/>
            <a:ext cx="8378825" cy="561975"/>
          </a:xfrm>
        </p:spPr>
        <p:txBody>
          <a:bodyPr>
            <a:normAutofit fontScale="90000"/>
          </a:bodyPr>
          <a:lstStyle/>
          <a:p>
            <a:pPr algn="l" eaLnBrk="1" hangingPunct="1"/>
            <a:r>
              <a:rPr lang="en-US" smtClean="0"/>
              <a:t>What’s hot?</a:t>
            </a:r>
          </a:p>
        </p:txBody>
      </p:sp>
      <p:sp>
        <p:nvSpPr>
          <p:cNvPr id="19459" name="Rectangle 3"/>
          <p:cNvSpPr>
            <a:spLocks noGrp="1" noChangeArrowheads="1"/>
          </p:cNvSpPr>
          <p:nvPr>
            <p:ph type="body" idx="1"/>
          </p:nvPr>
        </p:nvSpPr>
        <p:spPr>
          <a:xfrm>
            <a:off x="95250" y="695325"/>
            <a:ext cx="3943350" cy="5129213"/>
          </a:xfrm>
        </p:spPr>
        <p:txBody>
          <a:bodyPr/>
          <a:lstStyle/>
          <a:p>
            <a:pPr eaLnBrk="1" hangingPunct="1"/>
            <a:r>
              <a:rPr lang="en-US" sz="1800" smtClean="0">
                <a:solidFill>
                  <a:srgbClr val="FF0000"/>
                </a:solidFill>
              </a:rPr>
              <a:t>Developed for depth recorders (no light)</a:t>
            </a:r>
          </a:p>
          <a:p>
            <a:pPr eaLnBrk="1" hangingPunct="1"/>
            <a:r>
              <a:rPr lang="en-US" sz="1800" smtClean="0">
                <a:solidFill>
                  <a:srgbClr val="FF0000"/>
                </a:solidFill>
              </a:rPr>
              <a:t>Tidal (priority) and bathymetric matching</a:t>
            </a:r>
          </a:p>
          <a:p>
            <a:pPr eaLnBrk="1" hangingPunct="1"/>
            <a:r>
              <a:rPr lang="en-US" sz="1800" smtClean="0">
                <a:solidFill>
                  <a:srgbClr val="FF0000"/>
                </a:solidFill>
              </a:rPr>
              <a:t>Explicitly incorporate behavior (low vs. high activity)</a:t>
            </a:r>
          </a:p>
          <a:p>
            <a:pPr eaLnBrk="1" hangingPunct="1"/>
            <a:r>
              <a:rPr lang="en-US" sz="1800" smtClean="0">
                <a:solidFill>
                  <a:srgbClr val="FF0000"/>
                </a:solidFill>
              </a:rPr>
              <a:t>Non-Gaussian</a:t>
            </a:r>
          </a:p>
          <a:p>
            <a:pPr eaLnBrk="1" hangingPunct="1"/>
            <a:r>
              <a:rPr lang="en-US" sz="1800" smtClean="0">
                <a:solidFill>
                  <a:srgbClr val="FF0000"/>
                </a:solidFill>
              </a:rPr>
              <a:t>Hidden Markov Models</a:t>
            </a:r>
          </a:p>
          <a:p>
            <a:pPr lvl="1" eaLnBrk="1" hangingPunct="1"/>
            <a:r>
              <a:rPr lang="en-US" sz="1600" smtClean="0">
                <a:solidFill>
                  <a:srgbClr val="FF0000"/>
                </a:solidFill>
              </a:rPr>
              <a:t>The probability of fish resides in each grid cell at each time step</a:t>
            </a:r>
          </a:p>
          <a:p>
            <a:pPr eaLnBrk="1" hangingPunct="1"/>
            <a:r>
              <a:rPr lang="en-US" sz="1800" smtClean="0">
                <a:solidFill>
                  <a:srgbClr val="FF0000"/>
                </a:solidFill>
              </a:rPr>
              <a:t>Matlab toolbox</a:t>
            </a:r>
          </a:p>
          <a:p>
            <a:pPr eaLnBrk="1" hangingPunct="1"/>
            <a:endParaRPr lang="en-US" sz="1800" smtClean="0">
              <a:solidFill>
                <a:srgbClr val="FF0000"/>
              </a:solidFill>
            </a:endParaRPr>
          </a:p>
          <a:p>
            <a:pPr eaLnBrk="1" hangingPunct="1">
              <a:buFontTx/>
              <a:buNone/>
            </a:pPr>
            <a:endParaRPr lang="en-US" sz="1800" smtClean="0">
              <a:solidFill>
                <a:srgbClr val="FF0000"/>
              </a:solidFill>
            </a:endParaRPr>
          </a:p>
        </p:txBody>
      </p:sp>
      <p:pic>
        <p:nvPicPr>
          <p:cNvPr id="19460" name="Picture 7"/>
          <p:cNvPicPr>
            <a:picLocks noChangeAspect="1" noChangeArrowheads="1"/>
          </p:cNvPicPr>
          <p:nvPr/>
        </p:nvPicPr>
        <p:blipFill>
          <a:blip r:embed="rId3" cstate="print"/>
          <a:srcRect r="1018"/>
          <a:stretch>
            <a:fillRect/>
          </a:stretch>
        </p:blipFill>
        <p:spPr bwMode="auto">
          <a:xfrm>
            <a:off x="3875088" y="95250"/>
            <a:ext cx="5268912" cy="1201738"/>
          </a:xfrm>
          <a:prstGeom prst="rect">
            <a:avLst/>
          </a:prstGeom>
          <a:noFill/>
          <a:ln w="9525">
            <a:noFill/>
            <a:miter lim="800000"/>
            <a:headEnd/>
            <a:tailEnd/>
          </a:ln>
        </p:spPr>
      </p:pic>
      <p:pic>
        <p:nvPicPr>
          <p:cNvPr id="19461" name="Picture 8"/>
          <p:cNvPicPr>
            <a:picLocks noChangeAspect="1" noChangeArrowheads="1"/>
          </p:cNvPicPr>
          <p:nvPr/>
        </p:nvPicPr>
        <p:blipFill>
          <a:blip r:embed="rId4" cstate="print"/>
          <a:srcRect/>
          <a:stretch>
            <a:fillRect/>
          </a:stretch>
        </p:blipFill>
        <p:spPr bwMode="auto">
          <a:xfrm>
            <a:off x="1630363" y="4078288"/>
            <a:ext cx="7513637" cy="2779712"/>
          </a:xfrm>
          <a:prstGeom prst="rect">
            <a:avLst/>
          </a:prstGeom>
          <a:noFill/>
          <a:ln w="9525">
            <a:noFill/>
            <a:miter lim="800000"/>
            <a:headEnd/>
            <a:tailEnd/>
          </a:ln>
        </p:spPr>
      </p:pic>
      <p:pic>
        <p:nvPicPr>
          <p:cNvPr id="19462" name="Picture 9"/>
          <p:cNvPicPr>
            <a:picLocks noChangeAspect="1" noChangeArrowheads="1"/>
          </p:cNvPicPr>
          <p:nvPr/>
        </p:nvPicPr>
        <p:blipFill>
          <a:blip r:embed="rId5" cstate="print"/>
          <a:srcRect r="505"/>
          <a:stretch>
            <a:fillRect/>
          </a:stretch>
        </p:blipFill>
        <p:spPr bwMode="auto">
          <a:xfrm>
            <a:off x="3875088" y="1871663"/>
            <a:ext cx="5268912" cy="1298575"/>
          </a:xfrm>
          <a:prstGeom prst="rect">
            <a:avLst/>
          </a:prstGeom>
          <a:noFill/>
          <a:ln w="9525">
            <a:noFill/>
            <a:miter lim="800000"/>
            <a:headEnd/>
            <a:tailEnd/>
          </a:ln>
        </p:spPr>
      </p:pic>
      <p:sp>
        <p:nvSpPr>
          <p:cNvPr id="19463" name="Rectangle 11"/>
          <p:cNvSpPr>
            <a:spLocks noChangeArrowheads="1"/>
          </p:cNvSpPr>
          <p:nvPr/>
        </p:nvSpPr>
        <p:spPr bwMode="auto">
          <a:xfrm>
            <a:off x="5507038" y="1377950"/>
            <a:ext cx="3336925" cy="457200"/>
          </a:xfrm>
          <a:prstGeom prst="rect">
            <a:avLst/>
          </a:prstGeom>
          <a:noFill/>
          <a:ln w="9525">
            <a:noFill/>
            <a:miter lim="800000"/>
            <a:headEnd/>
            <a:tailEnd/>
          </a:ln>
        </p:spPr>
        <p:txBody>
          <a:bodyPr>
            <a:spAutoFit/>
          </a:bodyPr>
          <a:lstStyle/>
          <a:p>
            <a:pPr algn="l"/>
            <a:r>
              <a:rPr lang="en-US" sz="1200">
                <a:latin typeface="Times" pitchFamily="18" charset="0"/>
              </a:rPr>
              <a:t>Thygesen et al. 2009. In </a:t>
            </a:r>
            <a:r>
              <a:rPr lang="en-US" sz="1200">
                <a:solidFill>
                  <a:srgbClr val="131313"/>
                </a:solidFill>
                <a:latin typeface="Times" pitchFamily="18" charset="0"/>
              </a:rPr>
              <a:t>Tagging and Tracking of Marine Animals with Electronic Devices.</a:t>
            </a:r>
          </a:p>
        </p:txBody>
      </p:sp>
      <p:sp>
        <p:nvSpPr>
          <p:cNvPr id="19464" name="Rectangle 12"/>
          <p:cNvSpPr>
            <a:spLocks noChangeArrowheads="1"/>
          </p:cNvSpPr>
          <p:nvPr/>
        </p:nvSpPr>
        <p:spPr bwMode="auto">
          <a:xfrm>
            <a:off x="5851525" y="3251200"/>
            <a:ext cx="3030538" cy="457200"/>
          </a:xfrm>
          <a:prstGeom prst="rect">
            <a:avLst/>
          </a:prstGeom>
          <a:noFill/>
          <a:ln w="9525">
            <a:noFill/>
            <a:miter lim="800000"/>
            <a:headEnd/>
            <a:tailEnd/>
          </a:ln>
        </p:spPr>
        <p:txBody>
          <a:bodyPr>
            <a:spAutoFit/>
          </a:bodyPr>
          <a:lstStyle/>
          <a:p>
            <a:pPr algn="l"/>
            <a:r>
              <a:rPr lang="en-US" sz="1200">
                <a:latin typeface="Times" pitchFamily="18" charset="0"/>
              </a:rPr>
              <a:t>Pedersen et al. 2008. Can J Fish &amp; Aqu Sci. 65:2367-2377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33400" y="0"/>
            <a:ext cx="8229600" cy="1143000"/>
          </a:xfrm>
        </p:spPr>
        <p:txBody>
          <a:bodyPr/>
          <a:lstStyle/>
          <a:p>
            <a:pPr algn="r" eaLnBrk="1" hangingPunct="1"/>
            <a:r>
              <a:rPr lang="en-US" dirty="0" smtClean="0"/>
              <a:t>What’s hot?</a:t>
            </a:r>
          </a:p>
        </p:txBody>
      </p:sp>
      <p:sp>
        <p:nvSpPr>
          <p:cNvPr id="16387" name="Rectangle 3"/>
          <p:cNvSpPr>
            <a:spLocks noGrp="1" noChangeArrowheads="1"/>
          </p:cNvSpPr>
          <p:nvPr>
            <p:ph type="body" idx="1"/>
          </p:nvPr>
        </p:nvSpPr>
        <p:spPr>
          <a:xfrm>
            <a:off x="725488" y="2582863"/>
            <a:ext cx="7764462" cy="841375"/>
          </a:xfrm>
        </p:spPr>
        <p:txBody>
          <a:bodyPr/>
          <a:lstStyle/>
          <a:p>
            <a:pPr eaLnBrk="1" hangingPunct="1"/>
            <a:r>
              <a:rPr lang="en-US" sz="1800" smtClean="0">
                <a:solidFill>
                  <a:srgbClr val="FF0000"/>
                </a:solidFill>
              </a:rPr>
              <a:t>Deal with light data from tags directly</a:t>
            </a:r>
          </a:p>
          <a:p>
            <a:pPr eaLnBrk="1" hangingPunct="1"/>
            <a:r>
              <a:rPr lang="en-US" sz="1800" smtClean="0"/>
              <a:t>Nielsen &amp; Sibert. 2007. Can J Fish &amp; Aqu Sci 64(8) 1055-1068</a:t>
            </a:r>
          </a:p>
        </p:txBody>
      </p:sp>
      <p:pic>
        <p:nvPicPr>
          <p:cNvPr id="16388" name="Picture 4"/>
          <p:cNvPicPr>
            <a:picLocks noChangeAspect="1" noChangeArrowheads="1"/>
          </p:cNvPicPr>
          <p:nvPr/>
        </p:nvPicPr>
        <p:blipFill>
          <a:blip r:embed="rId3" cstate="print"/>
          <a:srcRect l="8008" t="23416" r="6999" b="55447"/>
          <a:stretch>
            <a:fillRect/>
          </a:stretch>
        </p:blipFill>
        <p:spPr bwMode="auto">
          <a:xfrm>
            <a:off x="444500" y="950913"/>
            <a:ext cx="8289925" cy="1546225"/>
          </a:xfrm>
          <a:prstGeom prst="rect">
            <a:avLst/>
          </a:prstGeom>
          <a:noFill/>
          <a:ln w="9525">
            <a:noFill/>
            <a:miter lim="800000"/>
            <a:headEnd/>
            <a:tailEnd/>
          </a:ln>
        </p:spPr>
      </p:pic>
      <p:pic>
        <p:nvPicPr>
          <p:cNvPr id="16389" name="Picture 5"/>
          <p:cNvPicPr>
            <a:picLocks noChangeAspect="1" noChangeArrowheads="1"/>
          </p:cNvPicPr>
          <p:nvPr/>
        </p:nvPicPr>
        <p:blipFill>
          <a:blip r:embed="rId4" cstate="print"/>
          <a:srcRect l="6819" t="38411" r="50114" b="14648"/>
          <a:stretch>
            <a:fillRect/>
          </a:stretch>
        </p:blipFill>
        <p:spPr bwMode="auto">
          <a:xfrm>
            <a:off x="2387600" y="3265488"/>
            <a:ext cx="4200525" cy="3433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screen"/>
          <a:srcRect l="11914" t="-1564" r="8659"/>
          <a:stretch>
            <a:fillRect/>
          </a:stretch>
        </p:blipFill>
        <p:spPr bwMode="auto">
          <a:xfrm>
            <a:off x="0" y="385763"/>
            <a:ext cx="5978525" cy="6472237"/>
          </a:xfrm>
          <a:prstGeom prst="rect">
            <a:avLst/>
          </a:prstGeom>
          <a:noFill/>
          <a:ln w="9525">
            <a:noFill/>
            <a:miter lim="800000"/>
            <a:headEnd/>
            <a:tailEnd/>
          </a:ln>
          <a:effectLst/>
        </p:spPr>
      </p:pic>
      <p:sp>
        <p:nvSpPr>
          <p:cNvPr id="3077" name="Text Box 5"/>
          <p:cNvSpPr txBox="1">
            <a:spLocks noChangeArrowheads="1"/>
          </p:cNvSpPr>
          <p:nvPr/>
        </p:nvSpPr>
        <p:spPr bwMode="auto">
          <a:xfrm>
            <a:off x="6172200" y="6340475"/>
            <a:ext cx="2514600" cy="517525"/>
          </a:xfrm>
          <a:prstGeom prst="rect">
            <a:avLst/>
          </a:prstGeom>
          <a:noFill/>
          <a:ln w="9525">
            <a:noFill/>
            <a:miter lim="800000"/>
            <a:headEnd/>
            <a:tailEnd/>
          </a:ln>
          <a:effectLst/>
        </p:spPr>
        <p:txBody>
          <a:bodyPr>
            <a:spAutoFit/>
          </a:bodyPr>
          <a:lstStyle/>
          <a:p>
            <a:pPr algn="ctr">
              <a:spcBef>
                <a:spcPct val="50000"/>
              </a:spcBef>
            </a:pPr>
            <a:r>
              <a:rPr lang="en-US" sz="1400"/>
              <a:t>Figure from: Fromentin and Powers, 2006</a:t>
            </a:r>
          </a:p>
        </p:txBody>
      </p:sp>
      <p:sp>
        <p:nvSpPr>
          <p:cNvPr id="3074" name="Rectangle 2"/>
          <p:cNvSpPr>
            <a:spLocks noGrp="1" noChangeArrowheads="1"/>
          </p:cNvSpPr>
          <p:nvPr>
            <p:ph type="title"/>
          </p:nvPr>
        </p:nvSpPr>
        <p:spPr>
          <a:xfrm>
            <a:off x="6172200" y="0"/>
            <a:ext cx="2971800" cy="1295400"/>
          </a:xfrm>
        </p:spPr>
        <p:txBody>
          <a:bodyPr/>
          <a:lstStyle/>
          <a:p>
            <a:r>
              <a:rPr lang="en-US" sz="3600" dirty="0" smtClean="0">
                <a:solidFill>
                  <a:schemeClr val="tx1"/>
                </a:solidFill>
                <a:effectLst>
                  <a:outerShdw blurRad="38100" dist="38100" dir="2700000" algn="tl">
                    <a:srgbClr val="010199"/>
                  </a:outerShdw>
                </a:effectLst>
              </a:rPr>
              <a:t>Why use light?</a:t>
            </a:r>
            <a:endParaRPr lang="en-US" sz="3600" dirty="0">
              <a:solidFill>
                <a:schemeClr val="tx1"/>
              </a:solidFill>
              <a:effectLst>
                <a:outerShdw blurRad="38100" dist="38100" dir="2700000" algn="tl">
                  <a:srgbClr val="010199"/>
                </a:outerShdw>
              </a:effectLst>
            </a:endParaRPr>
          </a:p>
        </p:txBody>
      </p:sp>
      <p:sp>
        <p:nvSpPr>
          <p:cNvPr id="3079" name="Rectangle 7"/>
          <p:cNvSpPr>
            <a:spLocks noGrp="1" noChangeArrowheads="1"/>
          </p:cNvSpPr>
          <p:nvPr>
            <p:ph type="body" idx="1"/>
          </p:nvPr>
        </p:nvSpPr>
        <p:spPr>
          <a:xfrm>
            <a:off x="6019800" y="1219200"/>
            <a:ext cx="2971800" cy="4343400"/>
          </a:xfrm>
        </p:spPr>
        <p:txBody>
          <a:bodyPr/>
          <a:lstStyle/>
          <a:p>
            <a:pPr>
              <a:lnSpc>
                <a:spcPct val="90000"/>
              </a:lnSpc>
            </a:pPr>
            <a:r>
              <a:rPr lang="en-US" sz="2400" dirty="0" smtClean="0"/>
              <a:t>Non –</a:t>
            </a:r>
            <a:r>
              <a:rPr lang="en-US" sz="2400" dirty="0" err="1" smtClean="0"/>
              <a:t>airbreathing</a:t>
            </a:r>
            <a:endParaRPr lang="en-US" sz="2400" dirty="0" smtClean="0"/>
          </a:p>
          <a:p>
            <a:pPr>
              <a:lnSpc>
                <a:spcPct val="90000"/>
              </a:lnSpc>
            </a:pPr>
            <a:r>
              <a:rPr lang="en-US" sz="2400" dirty="0" smtClean="0"/>
              <a:t>Highly migratory</a:t>
            </a:r>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01688" y="139700"/>
            <a:ext cx="7885112" cy="904875"/>
          </a:xfrm>
        </p:spPr>
        <p:txBody>
          <a:bodyPr/>
          <a:lstStyle/>
          <a:p>
            <a:pPr eaLnBrk="1" hangingPunct="1"/>
            <a:r>
              <a:rPr lang="en-US" smtClean="0"/>
              <a:t>Goals of the “kf” models</a:t>
            </a:r>
            <a:endParaRPr lang="en-US" sz="2400" b="0" smtClean="0"/>
          </a:p>
        </p:txBody>
      </p:sp>
      <p:sp>
        <p:nvSpPr>
          <p:cNvPr id="22531" name="Rectangle 3"/>
          <p:cNvSpPr>
            <a:spLocks noGrp="1" noChangeArrowheads="1"/>
          </p:cNvSpPr>
          <p:nvPr>
            <p:ph type="body" idx="1"/>
          </p:nvPr>
        </p:nvSpPr>
        <p:spPr>
          <a:xfrm>
            <a:off x="838200" y="990600"/>
            <a:ext cx="7816850" cy="1952625"/>
          </a:xfrm>
        </p:spPr>
        <p:txBody>
          <a:bodyPr>
            <a:normAutofit/>
          </a:bodyPr>
          <a:lstStyle/>
          <a:p>
            <a:pPr eaLnBrk="1" hangingPunct="1">
              <a:buFontTx/>
              <a:buNone/>
            </a:pPr>
            <a:r>
              <a:rPr lang="en-US" sz="2400" b="1" dirty="0" smtClean="0"/>
              <a:t>To give us</a:t>
            </a:r>
          </a:p>
          <a:p>
            <a:pPr eaLnBrk="1" hangingPunct="1"/>
            <a:r>
              <a:rPr lang="en-US" sz="2400" dirty="0" smtClean="0"/>
              <a:t>a track of geographic positions </a:t>
            </a:r>
          </a:p>
          <a:p>
            <a:pPr eaLnBrk="1" hangingPunct="1"/>
            <a:r>
              <a:rPr lang="en-US" sz="2400" dirty="0" smtClean="0"/>
              <a:t>some ideas about </a:t>
            </a:r>
            <a:r>
              <a:rPr lang="en-US" sz="2400" smtClean="0"/>
              <a:t>the uncertainties</a:t>
            </a:r>
            <a:endParaRPr lang="en-US" sz="2400" dirty="0" smtClean="0"/>
          </a:p>
          <a:p>
            <a:pPr eaLnBrk="1" hangingPunct="1"/>
            <a:r>
              <a:rPr lang="en-US" sz="2400" dirty="0" smtClean="0"/>
              <a:t>some quantitative movement parameters</a:t>
            </a:r>
          </a:p>
          <a:p>
            <a:pPr eaLnBrk="1" hangingPunct="1">
              <a:buFontTx/>
              <a:buNone/>
            </a:pPr>
            <a:endParaRPr lang="en-US" sz="2400" dirty="0" smtClean="0"/>
          </a:p>
        </p:txBody>
      </p:sp>
      <p:pic>
        <p:nvPicPr>
          <p:cNvPr id="236551" name="Picture 7" descr="C:\Documents and Settings\Valued Customer\Desktop\trackit\presentation\pics\pi07_Page_07.jpg"/>
          <p:cNvPicPr>
            <a:picLocks noChangeAspect="1" noChangeArrowheads="1"/>
          </p:cNvPicPr>
          <p:nvPr/>
        </p:nvPicPr>
        <p:blipFill>
          <a:blip r:embed="rId3" cstate="print"/>
          <a:srcRect l="1262" r="2176" b="37276"/>
          <a:stretch>
            <a:fillRect/>
          </a:stretch>
        </p:blipFill>
        <p:spPr bwMode="auto">
          <a:xfrm>
            <a:off x="1106488" y="2995613"/>
            <a:ext cx="7043737" cy="3659187"/>
          </a:xfrm>
          <a:prstGeom prst="rect">
            <a:avLst/>
          </a:prstGeom>
          <a:noFill/>
          <a:ln w="9525">
            <a:noFill/>
            <a:miter lim="800000"/>
            <a:headEnd/>
            <a:tailEnd/>
          </a:ln>
        </p:spPr>
      </p:pic>
      <p:pic>
        <p:nvPicPr>
          <p:cNvPr id="236552" name="Picture 8" descr="C:\Documents and Settings\Valued Customer\Desktop\trackit\presentation\pics\pi07_Page_08.jpg"/>
          <p:cNvPicPr>
            <a:picLocks noChangeAspect="1" noChangeArrowheads="1"/>
          </p:cNvPicPr>
          <p:nvPr/>
        </p:nvPicPr>
        <p:blipFill>
          <a:blip r:embed="rId4" cstate="print"/>
          <a:srcRect l="1262" r="2176" b="37276"/>
          <a:stretch>
            <a:fillRect/>
          </a:stretch>
        </p:blipFill>
        <p:spPr bwMode="auto">
          <a:xfrm>
            <a:off x="1106488" y="3001963"/>
            <a:ext cx="7043737" cy="3659187"/>
          </a:xfrm>
          <a:prstGeom prst="rect">
            <a:avLst/>
          </a:prstGeom>
          <a:noFill/>
          <a:ln w="9525">
            <a:noFill/>
            <a:miter lim="800000"/>
            <a:headEnd/>
            <a:tailEnd/>
          </a:ln>
        </p:spPr>
      </p:pic>
      <p:grpSp>
        <p:nvGrpSpPr>
          <p:cNvPr id="2" name="Group 12"/>
          <p:cNvGrpSpPr>
            <a:grpSpLocks/>
          </p:cNvGrpSpPr>
          <p:nvPr/>
        </p:nvGrpSpPr>
        <p:grpSpPr bwMode="auto">
          <a:xfrm>
            <a:off x="985838" y="2659063"/>
            <a:ext cx="7399337" cy="4114800"/>
            <a:chOff x="621" y="1675"/>
            <a:chExt cx="4661" cy="2592"/>
          </a:xfrm>
        </p:grpSpPr>
        <p:sp>
          <p:nvSpPr>
            <p:cNvPr id="22535" name="Rectangle 10"/>
            <p:cNvSpPr>
              <a:spLocks noChangeArrowheads="1"/>
            </p:cNvSpPr>
            <p:nvPr/>
          </p:nvSpPr>
          <p:spPr bwMode="auto">
            <a:xfrm>
              <a:off x="621" y="1675"/>
              <a:ext cx="4661" cy="2592"/>
            </a:xfrm>
            <a:prstGeom prst="rect">
              <a:avLst/>
            </a:prstGeom>
            <a:solidFill>
              <a:schemeClr val="bg1"/>
            </a:solidFill>
            <a:ln w="9525">
              <a:noFill/>
              <a:miter lim="800000"/>
              <a:headEnd/>
              <a:tailEnd/>
            </a:ln>
          </p:spPr>
          <p:txBody>
            <a:bodyPr wrap="none" anchor="ctr"/>
            <a:lstStyle/>
            <a:p>
              <a:endParaRPr lang="en-US"/>
            </a:p>
          </p:txBody>
        </p:sp>
        <p:pic>
          <p:nvPicPr>
            <p:cNvPr id="22536" name="Picture 9" descr="C:\Documents and Settings\Valued Customer\Desktop\trackit\presentation\pics\pi07_Page_09.jpg"/>
            <p:cNvPicPr>
              <a:picLocks noChangeAspect="1" noChangeArrowheads="1"/>
            </p:cNvPicPr>
            <p:nvPr/>
          </p:nvPicPr>
          <p:blipFill>
            <a:blip r:embed="rId5" cstate="print"/>
            <a:srcRect l="1262" r="2176" b="58795"/>
            <a:stretch>
              <a:fillRect/>
            </a:stretch>
          </p:blipFill>
          <p:spPr bwMode="auto">
            <a:xfrm>
              <a:off x="699" y="1890"/>
              <a:ext cx="4437" cy="151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6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65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Ben\PROJECTS\Classwork\2010\TaggingCourse\lecture\mooring_sd.jpeg"/>
          <p:cNvPicPr>
            <a:picLocks noGrp="1" noChangeAspect="1" noChangeArrowheads="1"/>
          </p:cNvPicPr>
          <p:nvPr>
            <p:ph sz="half" idx="2"/>
          </p:nvPr>
        </p:nvPicPr>
        <p:blipFill>
          <a:blip r:embed="rId3" cstate="screen"/>
          <a:srcRect/>
          <a:stretch>
            <a:fillRect/>
          </a:stretch>
        </p:blipFill>
        <p:spPr bwMode="auto">
          <a:xfrm>
            <a:off x="76200" y="381000"/>
            <a:ext cx="5167659" cy="3964563"/>
          </a:xfrm>
          <a:prstGeom prst="rect">
            <a:avLst/>
          </a:prstGeom>
          <a:noFill/>
        </p:spPr>
      </p:pic>
      <p:sp>
        <p:nvSpPr>
          <p:cNvPr id="7" name="TextBox 6"/>
          <p:cNvSpPr txBox="1"/>
          <p:nvPr/>
        </p:nvSpPr>
        <p:spPr>
          <a:xfrm>
            <a:off x="0" y="0"/>
            <a:ext cx="8915400" cy="523220"/>
          </a:xfrm>
          <a:prstGeom prst="rect">
            <a:avLst/>
          </a:prstGeom>
          <a:noFill/>
        </p:spPr>
        <p:txBody>
          <a:bodyPr wrap="square" rtlCol="0">
            <a:spAutoFit/>
          </a:bodyPr>
          <a:lstStyle/>
          <a:p>
            <a:r>
              <a:rPr lang="en-US" sz="2800" dirty="0" err="1" smtClean="0"/>
              <a:t>Trackit</a:t>
            </a:r>
            <a:r>
              <a:rPr lang="en-US" sz="2800" dirty="0" smtClean="0"/>
              <a:t> models using light curves</a:t>
            </a:r>
          </a:p>
        </p:txBody>
      </p:sp>
      <p:sp>
        <p:nvSpPr>
          <p:cNvPr id="8" name="Rectangle 7"/>
          <p:cNvSpPr/>
          <p:nvPr/>
        </p:nvSpPr>
        <p:spPr>
          <a:xfrm>
            <a:off x="5943600" y="1295400"/>
            <a:ext cx="2612062" cy="461665"/>
          </a:xfrm>
          <a:prstGeom prst="rect">
            <a:avLst/>
          </a:prstGeom>
        </p:spPr>
        <p:txBody>
          <a:bodyPr wrap="none">
            <a:spAutoFit/>
          </a:bodyPr>
          <a:lstStyle/>
          <a:p>
            <a:r>
              <a:rPr lang="en-US" sz="2400" dirty="0" smtClean="0"/>
              <a:t>Mooring data again</a:t>
            </a:r>
          </a:p>
        </p:txBody>
      </p:sp>
      <p:pic>
        <p:nvPicPr>
          <p:cNvPr id="6146" name="Picture 2" descr="C:\Ben\PROJECTS\Classwork\2010\TaggingCourse\lecture\mooring_CI_bymonth.jpeg"/>
          <p:cNvPicPr>
            <a:picLocks noGrp="1" noChangeAspect="1" noChangeArrowheads="1"/>
          </p:cNvPicPr>
          <p:nvPr>
            <p:ph sz="half" idx="1"/>
          </p:nvPr>
        </p:nvPicPr>
        <p:blipFill>
          <a:blip r:embed="rId4" cstate="screen"/>
          <a:srcRect l="7547" t="6474" r="11321" b="70"/>
          <a:stretch>
            <a:fillRect/>
          </a:stretch>
        </p:blipFill>
        <p:spPr bwMode="auto">
          <a:xfrm>
            <a:off x="4918911" y="3124200"/>
            <a:ext cx="4225090" cy="3733800"/>
          </a:xfrm>
          <a:prstGeom prst="rect">
            <a:avLst/>
          </a:prstGeom>
          <a:noFill/>
        </p:spPr>
      </p:pic>
      <p:sp>
        <p:nvSpPr>
          <p:cNvPr id="6" name="TextBox 5"/>
          <p:cNvSpPr txBox="1"/>
          <p:nvPr/>
        </p:nvSpPr>
        <p:spPr>
          <a:xfrm>
            <a:off x="762000" y="5029200"/>
            <a:ext cx="3449919" cy="707886"/>
          </a:xfrm>
          <a:prstGeom prst="rect">
            <a:avLst/>
          </a:prstGeom>
          <a:noFill/>
        </p:spPr>
        <p:txBody>
          <a:bodyPr wrap="none" rtlCol="0">
            <a:spAutoFit/>
          </a:bodyPr>
          <a:lstStyle/>
          <a:p>
            <a:r>
              <a:rPr lang="en-US" sz="2000" dirty="0" smtClean="0"/>
              <a:t>Longitude error maximum: 0.7</a:t>
            </a:r>
            <a:r>
              <a:rPr lang="en-US" sz="2000" baseline="30000" dirty="0" smtClean="0"/>
              <a:t>o</a:t>
            </a:r>
          </a:p>
          <a:p>
            <a:r>
              <a:rPr lang="en-US" sz="2000" dirty="0" smtClean="0"/>
              <a:t>Latitude error maximum: 1.1</a:t>
            </a:r>
            <a:r>
              <a:rPr lang="en-US" sz="2000" baseline="30000" dirty="0" smtClean="0"/>
              <a:t>o</a:t>
            </a:r>
            <a:endParaRPr lang="en-US" sz="2000" baseline="30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r" eaLnBrk="1" hangingPunct="1"/>
            <a:r>
              <a:rPr lang="en-US" smtClean="0"/>
              <a:t>The “kf” family</a:t>
            </a:r>
          </a:p>
        </p:txBody>
      </p:sp>
      <p:sp>
        <p:nvSpPr>
          <p:cNvPr id="231427" name="Rectangle 3"/>
          <p:cNvSpPr>
            <a:spLocks noGrp="1" noChangeArrowheads="1"/>
          </p:cNvSpPr>
          <p:nvPr>
            <p:ph type="body" idx="1"/>
          </p:nvPr>
        </p:nvSpPr>
        <p:spPr>
          <a:xfrm>
            <a:off x="609600" y="841375"/>
            <a:ext cx="7964488" cy="4187825"/>
          </a:xfrm>
        </p:spPr>
        <p:txBody>
          <a:bodyPr>
            <a:normAutofit lnSpcReduction="10000"/>
          </a:bodyPr>
          <a:lstStyle/>
          <a:p>
            <a:pPr eaLnBrk="1" hangingPunct="1">
              <a:buFontTx/>
              <a:buNone/>
            </a:pPr>
            <a:r>
              <a:rPr lang="en-US" b="1" u="sng" dirty="0" smtClean="0"/>
              <a:t>Similarities</a:t>
            </a:r>
          </a:p>
          <a:p>
            <a:pPr eaLnBrk="1" hangingPunct="1">
              <a:buFontTx/>
              <a:buNone/>
            </a:pPr>
            <a:endParaRPr lang="en-US" sz="1800" b="1" u="sng" dirty="0" smtClean="0"/>
          </a:p>
          <a:p>
            <a:pPr eaLnBrk="1" hangingPunct="1"/>
            <a:r>
              <a:rPr lang="en-US" sz="1800" b="1" dirty="0" smtClean="0"/>
              <a:t>Underlying movement model</a:t>
            </a:r>
          </a:p>
          <a:p>
            <a:pPr lvl="1" eaLnBrk="1" hangingPunct="1"/>
            <a:r>
              <a:rPr lang="en-US" sz="1600" dirty="0" smtClean="0"/>
              <a:t>random walk with drift and diffusion</a:t>
            </a:r>
          </a:p>
          <a:p>
            <a:pPr eaLnBrk="1" hangingPunct="1"/>
            <a:r>
              <a:rPr lang="en-US" sz="1800" b="1" dirty="0" smtClean="0"/>
              <a:t>Observation model</a:t>
            </a:r>
          </a:p>
          <a:p>
            <a:pPr lvl="1" eaLnBrk="1" hangingPunct="1"/>
            <a:r>
              <a:rPr lang="en-US" sz="1600" dirty="0" smtClean="0"/>
              <a:t>predicts and describes observation error at any given position</a:t>
            </a:r>
          </a:p>
          <a:p>
            <a:pPr eaLnBrk="1" hangingPunct="1"/>
            <a:r>
              <a:rPr lang="en-US" sz="1800" b="1" dirty="0" err="1" smtClean="0"/>
              <a:t>Kalman</a:t>
            </a:r>
            <a:r>
              <a:rPr lang="en-US" sz="1800" b="1" dirty="0" smtClean="0"/>
              <a:t> filter</a:t>
            </a:r>
            <a:r>
              <a:rPr lang="en-US" sz="1800" dirty="0" smtClean="0"/>
              <a:t> (extended (EKF)  or unscented (UKF) )</a:t>
            </a:r>
          </a:p>
          <a:p>
            <a:pPr eaLnBrk="1" hangingPunct="1"/>
            <a:r>
              <a:rPr lang="en-US" sz="1800" b="1" dirty="0" smtClean="0"/>
              <a:t>Maximum likelihood estimated</a:t>
            </a:r>
            <a:r>
              <a:rPr lang="en-US" sz="1800" dirty="0" smtClean="0"/>
              <a:t> model parameters</a:t>
            </a:r>
          </a:p>
          <a:p>
            <a:pPr eaLnBrk="1" hangingPunct="1"/>
            <a:r>
              <a:rPr lang="en-US" sz="1800" b="1" dirty="0" smtClean="0"/>
              <a:t>Most probable track</a:t>
            </a:r>
          </a:p>
          <a:p>
            <a:pPr lvl="1" eaLnBrk="1" hangingPunct="1"/>
            <a:r>
              <a:rPr lang="en-US" sz="1600" dirty="0" smtClean="0"/>
              <a:t>Weighted average of what is learned from the current position’s data and the entire track</a:t>
            </a:r>
          </a:p>
          <a:p>
            <a:pPr lvl="1" eaLnBrk="1" hangingPunct="1">
              <a:buFontTx/>
              <a:buNone/>
            </a:pPr>
            <a:endParaRPr lang="en-US" sz="1600" dirty="0" smtClean="0"/>
          </a:p>
          <a:p>
            <a:pPr eaLnBrk="1" hangingPunct="1">
              <a:buFontTx/>
              <a:buNone/>
            </a:pPr>
            <a:r>
              <a:rPr lang="en-US" b="1" u="sng" dirty="0" smtClean="0"/>
              <a:t>Differences</a:t>
            </a:r>
          </a:p>
        </p:txBody>
      </p:sp>
      <p:pic>
        <p:nvPicPr>
          <p:cNvPr id="231428" name="Picture 4"/>
          <p:cNvPicPr>
            <a:picLocks noChangeAspect="1" noChangeArrowheads="1"/>
          </p:cNvPicPr>
          <p:nvPr/>
        </p:nvPicPr>
        <p:blipFill>
          <a:blip r:embed="rId3" cstate="print"/>
          <a:srcRect/>
          <a:stretch>
            <a:fillRect/>
          </a:stretch>
        </p:blipFill>
        <p:spPr bwMode="auto">
          <a:xfrm>
            <a:off x="2805113" y="4625975"/>
            <a:ext cx="5208587" cy="1946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1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14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314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3142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3142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14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142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1427">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31427">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31427">
                                            <p:txEl>
                                              <p:pRg st="11" end="11"/>
                                            </p:txEl>
                                          </p:spTgt>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499"/>
                                          </p:stCondLst>
                                        </p:cTn>
                                        <p:tgtEl>
                                          <p:spTgt spid="231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3" cstate="screen"/>
          <a:srcRect/>
          <a:stretch>
            <a:fillRect/>
          </a:stretch>
        </p:blipFill>
        <p:spPr bwMode="auto">
          <a:xfrm>
            <a:off x="152400" y="150270"/>
            <a:ext cx="8950134" cy="5975894"/>
          </a:xfrm>
          <a:prstGeom prst="rect">
            <a:avLst/>
          </a:prstGeom>
          <a:noFill/>
          <a:ln w="9525">
            <a:noFill/>
            <a:miter lim="800000"/>
            <a:headEnd/>
            <a:tailEnd/>
          </a:ln>
        </p:spPr>
      </p:pic>
      <p:sp>
        <p:nvSpPr>
          <p:cNvPr id="7" name="TextBox 6"/>
          <p:cNvSpPr txBox="1"/>
          <p:nvPr/>
        </p:nvSpPr>
        <p:spPr>
          <a:xfrm>
            <a:off x="5562600" y="6488668"/>
            <a:ext cx="3581400" cy="307777"/>
          </a:xfrm>
          <a:prstGeom prst="rect">
            <a:avLst/>
          </a:prstGeom>
          <a:noFill/>
        </p:spPr>
        <p:txBody>
          <a:bodyPr wrap="square" rtlCol="0">
            <a:spAutoFit/>
          </a:bodyPr>
          <a:lstStyle/>
          <a:p>
            <a:r>
              <a:rPr lang="en-US" sz="1400" i="1" dirty="0" smtClean="0">
                <a:solidFill>
                  <a:schemeClr val="bg1">
                    <a:lumMod val="50000"/>
                  </a:schemeClr>
                </a:solidFill>
              </a:rPr>
              <a:t>From </a:t>
            </a:r>
            <a:r>
              <a:rPr lang="en-US" sz="1400" i="1" dirty="0" err="1" smtClean="0">
                <a:solidFill>
                  <a:schemeClr val="bg1">
                    <a:lumMod val="50000"/>
                  </a:schemeClr>
                </a:solidFill>
              </a:rPr>
              <a:t>Sibert</a:t>
            </a:r>
            <a:r>
              <a:rPr lang="en-US" sz="1400" i="1" dirty="0" smtClean="0">
                <a:solidFill>
                  <a:schemeClr val="bg1">
                    <a:lumMod val="50000"/>
                  </a:schemeClr>
                </a:solidFill>
              </a:rPr>
              <a:t> PFRP presentation 2009 </a:t>
            </a:r>
            <a:endParaRPr lang="en-US" sz="1400" i="1" dirty="0">
              <a:solidFill>
                <a:schemeClr val="bg1">
                  <a:lumMod val="50000"/>
                </a:schemeClr>
              </a:solidFill>
            </a:endParaRPr>
          </a:p>
        </p:txBody>
      </p:sp>
      <p:sp>
        <p:nvSpPr>
          <p:cNvPr id="8" name="Rounded Rectangle 7"/>
          <p:cNvSpPr/>
          <p:nvPr/>
        </p:nvSpPr>
        <p:spPr>
          <a:xfrm>
            <a:off x="6477000" y="3962400"/>
            <a:ext cx="685800" cy="6858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19800" y="4876800"/>
            <a:ext cx="914400" cy="8382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90600" y="4191000"/>
            <a:ext cx="304800" cy="228600"/>
          </a:xfrm>
          <a:prstGeom prst="ellipse">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14400" y="4876800"/>
            <a:ext cx="457200" cy="381000"/>
          </a:xfrm>
          <a:prstGeom prst="ellipse">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971800" y="4191000"/>
            <a:ext cx="304800" cy="228600"/>
          </a:xfrm>
          <a:prstGeom prst="ellipse">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334000" y="4267200"/>
            <a:ext cx="381000" cy="304800"/>
          </a:xfrm>
          <a:prstGeom prst="ellipse">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696200" y="4343400"/>
            <a:ext cx="304800" cy="228600"/>
          </a:xfrm>
          <a:prstGeom prst="ellipse">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57800" y="5257800"/>
            <a:ext cx="533400" cy="381000"/>
          </a:xfrm>
          <a:prstGeom prst="ellipse">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4876800"/>
            <a:ext cx="3276600" cy="1323439"/>
          </a:xfrm>
          <a:prstGeom prst="rect">
            <a:avLst/>
          </a:prstGeom>
          <a:noFill/>
        </p:spPr>
        <p:txBody>
          <a:bodyPr wrap="square" rtlCol="0">
            <a:spAutoFit/>
          </a:bodyPr>
          <a:lstStyle/>
          <a:p>
            <a:r>
              <a:rPr lang="en-US" sz="1600" dirty="0" smtClean="0"/>
              <a:t>Extended </a:t>
            </a:r>
            <a:r>
              <a:rPr lang="en-US" sz="1600" dirty="0" err="1" smtClean="0"/>
              <a:t>Kalman</a:t>
            </a:r>
            <a:r>
              <a:rPr lang="en-US" sz="1600" dirty="0" smtClean="0"/>
              <a:t> filter Implemented in </a:t>
            </a:r>
            <a:r>
              <a:rPr lang="en-US" sz="1600" dirty="0" err="1" smtClean="0"/>
              <a:t>kftrack</a:t>
            </a:r>
            <a:r>
              <a:rPr lang="en-US" sz="1600" dirty="0" smtClean="0"/>
              <a:t> software for R</a:t>
            </a:r>
          </a:p>
          <a:p>
            <a:endParaRPr lang="en-US" sz="1600" dirty="0" smtClean="0"/>
          </a:p>
          <a:p>
            <a:r>
              <a:rPr lang="en-US" sz="1600" dirty="0" smtClean="0"/>
              <a:t>http://www.soest.hawaii.edu/tag-data/tracking/kftrack/</a:t>
            </a:r>
            <a:endParaRPr lang="en-US" sz="1600" dirty="0"/>
          </a:p>
        </p:txBody>
      </p:sp>
      <p:pic>
        <p:nvPicPr>
          <p:cNvPr id="3074" name="Picture 2"/>
          <p:cNvPicPr>
            <a:picLocks noChangeAspect="1" noChangeArrowheads="1"/>
          </p:cNvPicPr>
          <p:nvPr/>
        </p:nvPicPr>
        <p:blipFill>
          <a:blip r:embed="rId3" cstate="screen"/>
          <a:srcRect t="6061"/>
          <a:stretch>
            <a:fillRect/>
          </a:stretch>
        </p:blipFill>
        <p:spPr bwMode="auto">
          <a:xfrm>
            <a:off x="3886200" y="1219200"/>
            <a:ext cx="5029200" cy="4724400"/>
          </a:xfrm>
          <a:prstGeom prst="rect">
            <a:avLst/>
          </a:prstGeom>
          <a:noFill/>
          <a:ln w="9525">
            <a:noFill/>
            <a:miter lim="800000"/>
            <a:headEnd/>
            <a:tailEnd/>
          </a:ln>
        </p:spPr>
      </p:pic>
      <p:graphicFrame>
        <p:nvGraphicFramePr>
          <p:cNvPr id="7" name="Table 6"/>
          <p:cNvGraphicFramePr>
            <a:graphicFrameLocks noGrp="1"/>
          </p:cNvGraphicFramePr>
          <p:nvPr/>
        </p:nvGraphicFramePr>
        <p:xfrm>
          <a:off x="152400" y="1447800"/>
          <a:ext cx="3657600" cy="2619375"/>
        </p:xfrm>
        <a:graphic>
          <a:graphicData uri="http://schemas.openxmlformats.org/drawingml/2006/table">
            <a:tbl>
              <a:tblPr/>
              <a:tblGrid>
                <a:gridCol w="609600"/>
                <a:gridCol w="609600"/>
                <a:gridCol w="609600"/>
                <a:gridCol w="609600"/>
                <a:gridCol w="609600"/>
                <a:gridCol w="609600"/>
              </a:tblGrid>
              <a:tr h="238125">
                <a:tc>
                  <a:txBody>
                    <a:bodyPr/>
                    <a:lstStyle/>
                    <a:p>
                      <a:pPr algn="ctr" rtl="0" fontAlgn="b"/>
                      <a:r>
                        <a:rPr lang="en-US" sz="1100" b="0" i="0" u="none" strike="noStrike" dirty="0">
                          <a:solidFill>
                            <a:srgbClr val="000000"/>
                          </a:solidFill>
                          <a:latin typeface="Calibri"/>
                        </a:rPr>
                        <a:t>day</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month</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year</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Long</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Lat</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sst</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11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201.722</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18.875</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24.73</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16</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201.19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24.15</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24.37</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18</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202.95</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12.89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24.73</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22</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199.11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28.79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24.37</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24</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200.64</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22.6</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23.83</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26</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197.81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19.2</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23.39</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28</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203.1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26.9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22.77</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30</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203.29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28.52</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22.95</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2</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194.73</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7.59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22.59</a:t>
                      </a:r>
                    </a:p>
                  </a:txBody>
                  <a:tcPr marL="9525" marR="9525" marT="9525" marB="0" anchor="b">
                    <a:lnL>
                      <a:noFill/>
                    </a:lnL>
                    <a:lnR>
                      <a:noFill/>
                    </a:lnR>
                    <a:lnT>
                      <a:noFill/>
                    </a:lnT>
                    <a:lnB>
                      <a:noFill/>
                    </a:lnB>
                  </a:tcPr>
                </a:tc>
              </a:tr>
              <a:tr h="238125">
                <a:tc>
                  <a:txBody>
                    <a:bodyPr/>
                    <a:lstStyle/>
                    <a:p>
                      <a:pPr algn="ctr" rtl="0" fontAlgn="b"/>
                      <a:r>
                        <a:rPr lang="en-US" sz="1100" b="0" i="0" u="none" strike="noStrike">
                          <a:solidFill>
                            <a:srgbClr val="000000"/>
                          </a:solidFill>
                          <a:latin typeface="Calibri"/>
                        </a:rPr>
                        <a:t>4</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5</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2001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198.68</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latin typeface="Calibri"/>
                        </a:rPr>
                        <a:t>22.95</a:t>
                      </a: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latin typeface="Calibri"/>
                        </a:rPr>
                        <a:t>23.12</a:t>
                      </a:r>
                    </a:p>
                  </a:txBody>
                  <a:tcPr marL="9525" marR="9525" marT="9525" marB="0" anchor="b">
                    <a:lnL>
                      <a:noFill/>
                    </a:lnL>
                    <a:lnR>
                      <a:noFill/>
                    </a:lnR>
                    <a:lnT>
                      <a:noFill/>
                    </a:lnT>
                    <a:lnB>
                      <a:noFill/>
                    </a:lnB>
                  </a:tcPr>
                </a:tc>
              </a:tr>
            </a:tbl>
          </a:graphicData>
        </a:graphic>
      </p:graphicFrame>
      <p:sp>
        <p:nvSpPr>
          <p:cNvPr id="8" name="TextBox 7"/>
          <p:cNvSpPr txBox="1"/>
          <p:nvPr/>
        </p:nvSpPr>
        <p:spPr>
          <a:xfrm>
            <a:off x="0" y="0"/>
            <a:ext cx="7620000" cy="954107"/>
          </a:xfrm>
          <a:prstGeom prst="rect">
            <a:avLst/>
          </a:prstGeom>
          <a:noFill/>
        </p:spPr>
        <p:txBody>
          <a:bodyPr wrap="square" rtlCol="0">
            <a:spAutoFit/>
          </a:bodyPr>
          <a:lstStyle/>
          <a:p>
            <a:r>
              <a:rPr lang="en-US" sz="2800" dirty="0" smtClean="0"/>
              <a:t>Blue Shark Scenario 1: No confidence in light based locations</a:t>
            </a:r>
          </a:p>
        </p:txBody>
      </p:sp>
      <p:sp>
        <p:nvSpPr>
          <p:cNvPr id="9" name="Rectangle 8"/>
          <p:cNvSpPr/>
          <p:nvPr/>
        </p:nvSpPr>
        <p:spPr>
          <a:xfrm>
            <a:off x="0" y="6324600"/>
            <a:ext cx="9144000" cy="461665"/>
          </a:xfrm>
          <a:prstGeom prst="rect">
            <a:avLst/>
          </a:prstGeom>
        </p:spPr>
        <p:txBody>
          <a:bodyPr wrap="square">
            <a:spAutoFit/>
          </a:bodyPr>
          <a:lstStyle/>
          <a:p>
            <a:r>
              <a:rPr lang="en-US" sz="1200" dirty="0" smtClean="0">
                <a:latin typeface="Courier New" pitchFamily="49" charset="0"/>
                <a:cs typeface="Courier New" pitchFamily="49" charset="0"/>
              </a:rPr>
              <a:t>kfit0 &lt;- </a:t>
            </a:r>
            <a:r>
              <a:rPr lang="en-US" sz="1200" dirty="0" err="1" smtClean="0">
                <a:latin typeface="Courier New" pitchFamily="49" charset="0"/>
                <a:cs typeface="Courier New" pitchFamily="49" charset="0"/>
              </a:rPr>
              <a:t>kftrack</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blue.shark</a:t>
            </a:r>
            <a:r>
              <a:rPr lang="en-US" sz="1200" dirty="0" smtClean="0">
                <a:latin typeface="Courier New" pitchFamily="49" charset="0"/>
                <a:cs typeface="Courier New" pitchFamily="49" charset="0"/>
              </a:rPr>
              <a:t>[,1:5], </a:t>
            </a:r>
            <a:r>
              <a:rPr lang="en-US" sz="1200" dirty="0" err="1" smtClean="0">
                <a:latin typeface="Courier New" pitchFamily="49" charset="0"/>
                <a:cs typeface="Courier New" pitchFamily="49" charset="0"/>
              </a:rPr>
              <a:t>D.a</a:t>
            </a:r>
            <a:r>
              <a:rPr lang="en-US" sz="1200" dirty="0" smtClean="0">
                <a:latin typeface="Courier New" pitchFamily="49" charset="0"/>
                <a:cs typeface="Courier New" pitchFamily="49" charset="0"/>
              </a:rPr>
              <a:t> = F, </a:t>
            </a:r>
            <a:r>
              <a:rPr lang="en-US" sz="1200" b="1" dirty="0" err="1" smtClean="0">
                <a:latin typeface="Courier New" pitchFamily="49" charset="0"/>
                <a:cs typeface="Courier New" pitchFamily="49" charset="0"/>
              </a:rPr>
              <a:t>sx.init</a:t>
            </a:r>
            <a:r>
              <a:rPr lang="en-US" sz="1200" b="1" dirty="0" smtClean="0">
                <a:latin typeface="Courier New" pitchFamily="49" charset="0"/>
                <a:cs typeface="Courier New" pitchFamily="49" charset="0"/>
              </a:rPr>
              <a:t>=1000</a:t>
            </a:r>
            <a:r>
              <a:rPr lang="en-US" sz="1200" dirty="0" smtClean="0">
                <a:latin typeface="Courier New" pitchFamily="49" charset="0"/>
                <a:cs typeface="Courier New" pitchFamily="49" charset="0"/>
              </a:rPr>
              <a:t>, </a:t>
            </a:r>
            <a:r>
              <a:rPr lang="en-US" sz="1200" b="1" dirty="0" err="1" smtClean="0">
                <a:latin typeface="Courier New" pitchFamily="49" charset="0"/>
                <a:cs typeface="Courier New" pitchFamily="49" charset="0"/>
              </a:rPr>
              <a:t>sy.init</a:t>
            </a:r>
            <a:r>
              <a:rPr lang="en-US" sz="1200" b="1" dirty="0" smtClean="0">
                <a:latin typeface="Courier New" pitchFamily="49" charset="0"/>
                <a:cs typeface="Courier New" pitchFamily="49" charset="0"/>
              </a:rPr>
              <a:t>=1000</a:t>
            </a:r>
            <a:r>
              <a:rPr lang="en-US" sz="1200" dirty="0" smtClean="0">
                <a:latin typeface="Courier New" pitchFamily="49" charset="0"/>
                <a:cs typeface="Courier New" pitchFamily="49" charset="0"/>
              </a:rPr>
              <a:t>, </a:t>
            </a:r>
            <a:r>
              <a:rPr lang="en-US" sz="1200" b="1" dirty="0" err="1" smtClean="0">
                <a:latin typeface="Courier New" pitchFamily="49" charset="0"/>
                <a:cs typeface="Courier New" pitchFamily="49" charset="0"/>
              </a:rPr>
              <a:t>sy.a</a:t>
            </a:r>
            <a:r>
              <a:rPr lang="en-US" sz="1200" b="1" dirty="0" smtClean="0">
                <a:latin typeface="Courier New" pitchFamily="49" charset="0"/>
                <a:cs typeface="Courier New" pitchFamily="49" charset="0"/>
              </a:rPr>
              <a:t>=F, </a:t>
            </a:r>
            <a:r>
              <a:rPr lang="en-US" sz="1200" b="1" dirty="0" err="1" smtClean="0">
                <a:latin typeface="Courier New" pitchFamily="49" charset="0"/>
                <a:cs typeface="Courier New" pitchFamily="49" charset="0"/>
              </a:rPr>
              <a:t>sx.a</a:t>
            </a:r>
            <a:r>
              <a:rPr lang="en-US" sz="1200" b="1" dirty="0" smtClean="0">
                <a:latin typeface="Courier New" pitchFamily="49" charset="0"/>
                <a:cs typeface="Courier New" pitchFamily="49" charset="0"/>
              </a:rPr>
              <a:t> =F</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bx.a</a:t>
            </a:r>
            <a:r>
              <a:rPr lang="en-US" sz="1200" dirty="0" smtClean="0">
                <a:latin typeface="Courier New" pitchFamily="49" charset="0"/>
                <a:cs typeface="Courier New" pitchFamily="49" charset="0"/>
              </a:rPr>
              <a:t> = F, </a:t>
            </a:r>
            <a:r>
              <a:rPr lang="en-US" sz="1200" dirty="0" err="1" smtClean="0">
                <a:latin typeface="Courier New" pitchFamily="49" charset="0"/>
                <a:cs typeface="Courier New" pitchFamily="49" charset="0"/>
              </a:rPr>
              <a:t>by.a</a:t>
            </a:r>
            <a:r>
              <a:rPr lang="en-US" sz="1200" dirty="0" smtClean="0">
                <a:latin typeface="Courier New" pitchFamily="49" charset="0"/>
                <a:cs typeface="Courier New" pitchFamily="49" charset="0"/>
              </a:rPr>
              <a:t> = F)</a:t>
            </a:r>
            <a:endParaRPr lang="en-US" sz="12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0"/>
            <a:ext cx="7086600" cy="2308324"/>
          </a:xfrm>
          <a:prstGeom prst="rect">
            <a:avLst/>
          </a:prstGeom>
        </p:spPr>
        <p:txBody>
          <a:bodyPr wrap="square">
            <a:spAutoFit/>
          </a:bodyPr>
          <a:lstStyle/>
          <a:p>
            <a:r>
              <a:rPr lang="en-US" dirty="0" smtClean="0"/>
              <a:t>#R-</a:t>
            </a:r>
            <a:r>
              <a:rPr lang="en-US" dirty="0" err="1" smtClean="0"/>
              <a:t>KFtrack</a:t>
            </a:r>
            <a:r>
              <a:rPr lang="en-US" dirty="0" smtClean="0"/>
              <a:t> fit</a:t>
            </a:r>
          </a:p>
          <a:p>
            <a:r>
              <a:rPr lang="en-US" dirty="0" smtClean="0"/>
              <a:t>#Thu Apr 15 11:11:15 2010</a:t>
            </a:r>
          </a:p>
          <a:p>
            <a:r>
              <a:rPr lang="en-US" dirty="0" smtClean="0"/>
              <a:t>#Number of observations: 45</a:t>
            </a:r>
          </a:p>
          <a:p>
            <a:r>
              <a:rPr lang="en-US" dirty="0" smtClean="0"/>
              <a:t>#Negative log likelihood: 691.326</a:t>
            </a:r>
          </a:p>
          <a:p>
            <a:r>
              <a:rPr lang="en-US" dirty="0" smtClean="0"/>
              <a:t>#The convergence criteria was met</a:t>
            </a:r>
          </a:p>
          <a:p>
            <a:endParaRPr lang="en-US" dirty="0" smtClean="0"/>
          </a:p>
          <a:p>
            <a:r>
              <a:rPr lang="en-US" dirty="0" smtClean="0"/>
              <a:t>Estimates and Standard deviation </a:t>
            </a:r>
          </a:p>
          <a:p>
            <a:endParaRPr lang="en-US" dirty="0" smtClean="0"/>
          </a:p>
        </p:txBody>
      </p:sp>
      <p:sp>
        <p:nvSpPr>
          <p:cNvPr id="4" name="TextBox 3"/>
          <p:cNvSpPr txBox="1"/>
          <p:nvPr/>
        </p:nvSpPr>
        <p:spPr>
          <a:xfrm>
            <a:off x="76200" y="0"/>
            <a:ext cx="4838761" cy="461665"/>
          </a:xfrm>
          <a:prstGeom prst="rect">
            <a:avLst/>
          </a:prstGeom>
          <a:noFill/>
        </p:spPr>
        <p:txBody>
          <a:bodyPr wrap="none" rtlCol="0">
            <a:spAutoFit/>
          </a:bodyPr>
          <a:lstStyle/>
          <a:p>
            <a:r>
              <a:rPr lang="en-US" sz="2400" dirty="0" smtClean="0"/>
              <a:t>Parameter Estimates for this example</a:t>
            </a:r>
            <a:endParaRPr lang="en-US" sz="2400" dirty="0"/>
          </a:p>
        </p:txBody>
      </p:sp>
      <p:graphicFrame>
        <p:nvGraphicFramePr>
          <p:cNvPr id="7" name="Table 6"/>
          <p:cNvGraphicFramePr>
            <a:graphicFrameLocks noGrp="1"/>
          </p:cNvGraphicFramePr>
          <p:nvPr/>
        </p:nvGraphicFramePr>
        <p:xfrm>
          <a:off x="76200" y="2743200"/>
          <a:ext cx="8458200" cy="762000"/>
        </p:xfrm>
        <a:graphic>
          <a:graphicData uri="http://schemas.openxmlformats.org/drawingml/2006/table">
            <a:tbl>
              <a:tblPr bandRow="1">
                <a:tableStyleId>{616DA210-FB5B-4158-B5E0-FEB733F419BA}</a:tableStyleId>
              </a:tblPr>
              <a:tblGrid>
                <a:gridCol w="939800"/>
                <a:gridCol w="939800"/>
                <a:gridCol w="939800"/>
                <a:gridCol w="939800"/>
                <a:gridCol w="939800"/>
                <a:gridCol w="939800"/>
                <a:gridCol w="939800"/>
                <a:gridCol w="939800"/>
                <a:gridCol w="939800"/>
              </a:tblGrid>
              <a:tr h="254000">
                <a:tc>
                  <a:txBody>
                    <a:bodyPr/>
                    <a:lstStyle/>
                    <a:p>
                      <a:pPr algn="ctr" fontAlgn="b"/>
                      <a:r>
                        <a:rPr lang="en-US" sz="1400" b="1" u="none" strike="noStrike" dirty="0"/>
                        <a:t>u</a:t>
                      </a:r>
                      <a:endParaRPr lang="en-US" sz="1400" b="1" i="0" u="none" strike="noStrike" dirty="0">
                        <a:solidFill>
                          <a:srgbClr val="000000"/>
                        </a:solidFill>
                        <a:latin typeface="Calibri"/>
                      </a:endParaRPr>
                    </a:p>
                  </a:txBody>
                  <a:tcPr marL="9525" marR="9525" marT="9525" marB="0" anchor="b"/>
                </a:tc>
                <a:tc>
                  <a:txBody>
                    <a:bodyPr/>
                    <a:lstStyle/>
                    <a:p>
                      <a:pPr algn="ctr" fontAlgn="b"/>
                      <a:r>
                        <a:rPr lang="en-US" sz="1400" b="1" u="none" strike="noStrike" dirty="0"/>
                        <a:t>v</a:t>
                      </a:r>
                      <a:endParaRPr lang="en-US" sz="1400" b="1" i="0" u="none" strike="noStrike" dirty="0">
                        <a:solidFill>
                          <a:srgbClr val="000000"/>
                        </a:solidFill>
                        <a:latin typeface="Calibri"/>
                      </a:endParaRPr>
                    </a:p>
                  </a:txBody>
                  <a:tcPr marL="9525" marR="9525" marT="9525" marB="0" anchor="b"/>
                </a:tc>
                <a:tc>
                  <a:txBody>
                    <a:bodyPr/>
                    <a:lstStyle/>
                    <a:p>
                      <a:pPr algn="ctr" fontAlgn="b"/>
                      <a:r>
                        <a:rPr lang="en-US" sz="1400" b="1" u="none" strike="noStrike" dirty="0"/>
                        <a:t>D</a:t>
                      </a:r>
                      <a:endParaRPr lang="en-US" sz="1400" b="1" i="0" u="none" strike="noStrike" dirty="0">
                        <a:solidFill>
                          <a:srgbClr val="000000"/>
                        </a:solidFill>
                        <a:latin typeface="Calibri"/>
                      </a:endParaRPr>
                    </a:p>
                  </a:txBody>
                  <a:tcPr marL="9525" marR="9525" marT="9525" marB="0" anchor="b"/>
                </a:tc>
                <a:tc>
                  <a:txBody>
                    <a:bodyPr/>
                    <a:lstStyle/>
                    <a:p>
                      <a:pPr algn="ctr" fontAlgn="b"/>
                      <a:r>
                        <a:rPr lang="en-US" sz="1400" b="1" u="none" strike="noStrike" dirty="0" err="1"/>
                        <a:t>bx</a:t>
                      </a:r>
                      <a:endParaRPr lang="en-US" sz="1400" b="1" i="0" u="none" strike="noStrike" dirty="0">
                        <a:solidFill>
                          <a:srgbClr val="000000"/>
                        </a:solidFill>
                        <a:latin typeface="Calibri"/>
                      </a:endParaRPr>
                    </a:p>
                  </a:txBody>
                  <a:tcPr marL="9525" marR="9525" marT="9525" marB="0" anchor="b"/>
                </a:tc>
                <a:tc>
                  <a:txBody>
                    <a:bodyPr/>
                    <a:lstStyle/>
                    <a:p>
                      <a:pPr algn="ctr" fontAlgn="b"/>
                      <a:r>
                        <a:rPr lang="en-US" sz="1400" b="1" u="none" strike="noStrike" dirty="0"/>
                        <a:t>by</a:t>
                      </a:r>
                      <a:endParaRPr lang="en-US" sz="1400" b="1" i="0" u="none" strike="noStrike" dirty="0">
                        <a:solidFill>
                          <a:srgbClr val="000000"/>
                        </a:solidFill>
                        <a:latin typeface="Calibri"/>
                      </a:endParaRPr>
                    </a:p>
                  </a:txBody>
                  <a:tcPr marL="9525" marR="9525" marT="9525" marB="0" anchor="b"/>
                </a:tc>
                <a:tc>
                  <a:txBody>
                    <a:bodyPr/>
                    <a:lstStyle/>
                    <a:p>
                      <a:pPr algn="ctr" fontAlgn="b"/>
                      <a:r>
                        <a:rPr lang="en-US" sz="1400" b="1" u="none" strike="noStrike" dirty="0" err="1"/>
                        <a:t>sx</a:t>
                      </a:r>
                      <a:endParaRPr lang="en-US" sz="1400" b="1" i="0" u="none" strike="noStrike" dirty="0">
                        <a:solidFill>
                          <a:srgbClr val="000000"/>
                        </a:solidFill>
                        <a:latin typeface="Calibri"/>
                      </a:endParaRPr>
                    </a:p>
                  </a:txBody>
                  <a:tcPr marL="9525" marR="9525" marT="9525" marB="0" anchor="b"/>
                </a:tc>
                <a:tc>
                  <a:txBody>
                    <a:bodyPr/>
                    <a:lstStyle/>
                    <a:p>
                      <a:pPr algn="ctr" fontAlgn="b"/>
                      <a:r>
                        <a:rPr lang="en-US" sz="1400" b="1" u="none" strike="noStrike" dirty="0" err="1"/>
                        <a:t>sy</a:t>
                      </a:r>
                      <a:endParaRPr lang="en-US" sz="1400" b="1" i="0" u="none" strike="noStrike" dirty="0">
                        <a:solidFill>
                          <a:srgbClr val="000000"/>
                        </a:solidFill>
                        <a:latin typeface="Calibri"/>
                      </a:endParaRPr>
                    </a:p>
                  </a:txBody>
                  <a:tcPr marL="9525" marR="9525" marT="9525" marB="0" anchor="b"/>
                </a:tc>
                <a:tc>
                  <a:txBody>
                    <a:bodyPr/>
                    <a:lstStyle/>
                    <a:p>
                      <a:pPr algn="ctr" fontAlgn="b"/>
                      <a:r>
                        <a:rPr lang="en-US" sz="1400" b="1" u="none" strike="noStrike" dirty="0"/>
                        <a:t>a0</a:t>
                      </a:r>
                      <a:endParaRPr lang="en-US" sz="1400" b="1" i="0" u="none" strike="noStrike" dirty="0">
                        <a:solidFill>
                          <a:srgbClr val="000000"/>
                        </a:solidFill>
                        <a:latin typeface="Calibri"/>
                      </a:endParaRPr>
                    </a:p>
                  </a:txBody>
                  <a:tcPr marL="9525" marR="9525" marT="9525" marB="0" anchor="b"/>
                </a:tc>
                <a:tc>
                  <a:txBody>
                    <a:bodyPr/>
                    <a:lstStyle/>
                    <a:p>
                      <a:pPr algn="ctr" fontAlgn="b"/>
                      <a:r>
                        <a:rPr lang="en-US" sz="1400" b="1" u="none" strike="noStrike" dirty="0"/>
                        <a:t>b0</a:t>
                      </a:r>
                      <a:endParaRPr lang="en-US" sz="1400" b="1" i="0" u="none" strike="noStrike" dirty="0">
                        <a:solidFill>
                          <a:srgbClr val="000000"/>
                        </a:solidFill>
                        <a:latin typeface="Calibri"/>
                      </a:endParaRPr>
                    </a:p>
                  </a:txBody>
                  <a:tcPr marL="9525" marR="9525" marT="9525" marB="0" anchor="b"/>
                </a:tc>
              </a:tr>
              <a:tr h="254000">
                <a:tc>
                  <a:txBody>
                    <a:bodyPr/>
                    <a:lstStyle/>
                    <a:p>
                      <a:pPr algn="ctr" fontAlgn="b"/>
                      <a:r>
                        <a:rPr lang="en-US" sz="1400" u="none" strike="noStrike" dirty="0"/>
                        <a:t>7.842879</a:t>
                      </a:r>
                      <a:endParaRPr lang="en-US" sz="1400" b="0" i="0" u="none" strike="noStrike" dirty="0">
                        <a:solidFill>
                          <a:srgbClr val="000000"/>
                        </a:solidFill>
                        <a:latin typeface="Calibri"/>
                      </a:endParaRPr>
                    </a:p>
                  </a:txBody>
                  <a:tcPr marL="9525" marR="9525" marT="9525" marB="0" anchor="b"/>
                </a:tc>
                <a:tc>
                  <a:txBody>
                    <a:bodyPr/>
                    <a:lstStyle/>
                    <a:p>
                      <a:pPr algn="ctr" fontAlgn="b"/>
                      <a:r>
                        <a:rPr lang="en-US" sz="1400" u="none" strike="noStrike" dirty="0"/>
                        <a:t>6.160817</a:t>
                      </a:r>
                      <a:endParaRPr lang="en-US" sz="1400" b="0" i="0" u="none" strike="noStrike" dirty="0">
                        <a:solidFill>
                          <a:srgbClr val="000000"/>
                        </a:solidFill>
                        <a:latin typeface="Calibri"/>
                      </a:endParaRPr>
                    </a:p>
                  </a:txBody>
                  <a:tcPr marL="9525" marR="9525" marT="9525" marB="0" anchor="b"/>
                </a:tc>
                <a:tc>
                  <a:txBody>
                    <a:bodyPr/>
                    <a:lstStyle/>
                    <a:p>
                      <a:pPr algn="ctr" fontAlgn="b"/>
                      <a:r>
                        <a:rPr lang="en-US" sz="1400" u="none" strike="noStrike"/>
                        <a:t>100</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a:t>0</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a:t>0</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a:t>1000</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dirty="0" smtClean="0"/>
                        <a:t>1000</a:t>
                      </a:r>
                      <a:endParaRPr lang="en-US" sz="1400" b="0" i="0" u="none" strike="noStrike" dirty="0">
                        <a:solidFill>
                          <a:srgbClr val="000000"/>
                        </a:solidFill>
                        <a:latin typeface="Calibri"/>
                      </a:endParaRPr>
                    </a:p>
                  </a:txBody>
                  <a:tcPr marL="9525" marR="9525" marT="9525" marB="0" anchor="b"/>
                </a:tc>
                <a:tc>
                  <a:txBody>
                    <a:bodyPr/>
                    <a:lstStyle/>
                    <a:p>
                      <a:pPr algn="ctr" fontAlgn="b"/>
                      <a:r>
                        <a:rPr lang="en-US" sz="1400" u="none" strike="noStrike"/>
                        <a:t>50</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a:t>-26.3788</a:t>
                      </a:r>
                      <a:endParaRPr lang="en-US" sz="1400" b="0" i="0" u="none" strike="noStrike">
                        <a:solidFill>
                          <a:srgbClr val="000000"/>
                        </a:solidFill>
                        <a:latin typeface="Calibri"/>
                      </a:endParaRPr>
                    </a:p>
                  </a:txBody>
                  <a:tcPr marL="9525" marR="9525" marT="9525" marB="0" anchor="b"/>
                </a:tc>
              </a:tr>
              <a:tr h="254000">
                <a:tc>
                  <a:txBody>
                    <a:bodyPr/>
                    <a:lstStyle/>
                    <a:p>
                      <a:pPr algn="ctr" fontAlgn="b"/>
                      <a:r>
                        <a:rPr lang="en-US" sz="1400" u="none" strike="noStrike" dirty="0"/>
                        <a:t>1.3995</a:t>
                      </a:r>
                      <a:endParaRPr lang="en-US" sz="1400" b="0" i="0" u="none" strike="noStrike" dirty="0">
                        <a:solidFill>
                          <a:srgbClr val="000000"/>
                        </a:solidFill>
                        <a:latin typeface="Calibri"/>
                      </a:endParaRPr>
                    </a:p>
                  </a:txBody>
                  <a:tcPr marL="9525" marR="9525" marT="9525" marB="0" anchor="b"/>
                </a:tc>
                <a:tc>
                  <a:txBody>
                    <a:bodyPr/>
                    <a:lstStyle/>
                    <a:p>
                      <a:pPr algn="ctr" fontAlgn="b"/>
                      <a:r>
                        <a:rPr lang="en-US" sz="1400" u="none" strike="noStrike"/>
                        <a:t>1.3987</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dirty="0"/>
                        <a:t>0</a:t>
                      </a:r>
                      <a:endParaRPr lang="en-US" sz="1400" b="0" i="0" u="none" strike="noStrike" dirty="0">
                        <a:solidFill>
                          <a:srgbClr val="000000"/>
                        </a:solidFill>
                        <a:latin typeface="Calibri"/>
                      </a:endParaRPr>
                    </a:p>
                  </a:txBody>
                  <a:tcPr marL="9525" marR="9525" marT="9525" marB="0" anchor="b"/>
                </a:tc>
                <a:tc>
                  <a:txBody>
                    <a:bodyPr/>
                    <a:lstStyle/>
                    <a:p>
                      <a:pPr algn="ctr" fontAlgn="b"/>
                      <a:r>
                        <a:rPr lang="en-US" sz="1400" u="none" strike="noStrike"/>
                        <a:t>0</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a:t>0</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a:t>0</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a:t>0</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a:t>0.000321</a:t>
                      </a:r>
                      <a:endParaRPr lang="en-US" sz="1400" b="0" i="0" u="none" strike="noStrike">
                        <a:solidFill>
                          <a:srgbClr val="000000"/>
                        </a:solidFill>
                        <a:latin typeface="Calibri"/>
                      </a:endParaRPr>
                    </a:p>
                  </a:txBody>
                  <a:tcPr marL="9525" marR="9525" marT="9525" marB="0" anchor="b"/>
                </a:tc>
                <a:tc>
                  <a:txBody>
                    <a:bodyPr/>
                    <a:lstStyle/>
                    <a:p>
                      <a:pPr algn="ctr" fontAlgn="b"/>
                      <a:r>
                        <a:rPr lang="en-US" sz="1400" u="none" strike="noStrike" dirty="0"/>
                        <a:t>70.632</a:t>
                      </a:r>
                      <a:endParaRPr lang="en-US" sz="1400" b="0" i="0" u="none" strike="noStrike" dirty="0">
                        <a:solidFill>
                          <a:srgbClr val="000000"/>
                        </a:solidFill>
                        <a:latin typeface="Calibri"/>
                      </a:endParaRPr>
                    </a:p>
                  </a:txBody>
                  <a:tcPr marL="9525" marR="9525" marT="9525" marB="0" anchor="b"/>
                </a:tc>
              </a:tr>
            </a:tbl>
          </a:graphicData>
        </a:graphic>
      </p:graphicFrame>
      <p:pic>
        <p:nvPicPr>
          <p:cNvPr id="74753" name="Picture 1"/>
          <p:cNvPicPr>
            <a:picLocks noChangeAspect="1" noChangeArrowheads="1"/>
          </p:cNvPicPr>
          <p:nvPr/>
        </p:nvPicPr>
        <p:blipFill>
          <a:blip r:embed="rId3" cstate="screen"/>
          <a:srcRect/>
          <a:stretch>
            <a:fillRect/>
          </a:stretch>
        </p:blipFill>
        <p:spPr bwMode="auto">
          <a:xfrm>
            <a:off x="1828800" y="3767585"/>
            <a:ext cx="4800600" cy="3090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0"/>
            <a:ext cx="7620000" cy="523220"/>
          </a:xfrm>
          <a:prstGeom prst="rect">
            <a:avLst/>
          </a:prstGeom>
          <a:noFill/>
        </p:spPr>
        <p:txBody>
          <a:bodyPr wrap="square" rtlCol="0">
            <a:spAutoFit/>
          </a:bodyPr>
          <a:lstStyle/>
          <a:p>
            <a:r>
              <a:rPr lang="en-US" sz="2800" dirty="0" smtClean="0"/>
              <a:t>Blue Shark Scenario 2: Vary the initial parameters</a:t>
            </a:r>
          </a:p>
        </p:txBody>
      </p:sp>
      <p:sp>
        <p:nvSpPr>
          <p:cNvPr id="10" name="Rectangle 9"/>
          <p:cNvSpPr/>
          <p:nvPr/>
        </p:nvSpPr>
        <p:spPr>
          <a:xfrm>
            <a:off x="0" y="6324600"/>
            <a:ext cx="9144000" cy="461665"/>
          </a:xfrm>
          <a:prstGeom prst="rect">
            <a:avLst/>
          </a:prstGeom>
        </p:spPr>
        <p:txBody>
          <a:bodyPr wrap="square">
            <a:spAutoFit/>
          </a:bodyPr>
          <a:lstStyle/>
          <a:p>
            <a:r>
              <a:rPr lang="en-US" sz="1200" dirty="0" smtClean="0">
                <a:latin typeface="Courier New" pitchFamily="49" charset="0"/>
                <a:cs typeface="Courier New" pitchFamily="49" charset="0"/>
              </a:rPr>
              <a:t>kfit0 &lt;- </a:t>
            </a:r>
            <a:r>
              <a:rPr lang="en-US" sz="1200" dirty="0" err="1" smtClean="0">
                <a:latin typeface="Courier New" pitchFamily="49" charset="0"/>
                <a:cs typeface="Courier New" pitchFamily="49" charset="0"/>
              </a:rPr>
              <a:t>kftrack</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blue.shark</a:t>
            </a:r>
            <a:r>
              <a:rPr lang="en-US" sz="1200" dirty="0" smtClean="0">
                <a:latin typeface="Courier New" pitchFamily="49" charset="0"/>
                <a:cs typeface="Courier New" pitchFamily="49" charset="0"/>
              </a:rPr>
              <a:t>[,1:5], </a:t>
            </a:r>
            <a:r>
              <a:rPr lang="en-US" sz="1200" b="1" dirty="0" err="1" smtClean="0">
                <a:latin typeface="Courier New" pitchFamily="49" charset="0"/>
                <a:cs typeface="Courier New" pitchFamily="49" charset="0"/>
              </a:rPr>
              <a:t>D.init</a:t>
            </a:r>
            <a:r>
              <a:rPr lang="en-US" sz="1200" b="1" dirty="0" smtClean="0">
                <a:latin typeface="Courier New" pitchFamily="49" charset="0"/>
                <a:cs typeface="Courier New" pitchFamily="49" charset="0"/>
              </a:rPr>
              <a:t> = 1000</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D.a</a:t>
            </a:r>
            <a:r>
              <a:rPr lang="en-US" sz="1200" dirty="0" smtClean="0">
                <a:latin typeface="Courier New" pitchFamily="49" charset="0"/>
                <a:cs typeface="Courier New" pitchFamily="49" charset="0"/>
              </a:rPr>
              <a:t> = F, </a:t>
            </a:r>
            <a:r>
              <a:rPr lang="en-US" sz="1200" b="1" dirty="0" err="1" smtClean="0">
                <a:latin typeface="Courier New" pitchFamily="49" charset="0"/>
                <a:cs typeface="Courier New" pitchFamily="49" charset="0"/>
              </a:rPr>
              <a:t>sx.init</a:t>
            </a:r>
            <a:r>
              <a:rPr lang="en-US" sz="1200" b="1" dirty="0" smtClean="0">
                <a:latin typeface="Courier New" pitchFamily="49" charset="0"/>
                <a:cs typeface="Courier New" pitchFamily="49" charset="0"/>
              </a:rPr>
              <a:t>=1000</a:t>
            </a:r>
            <a:r>
              <a:rPr lang="en-US" sz="1200" dirty="0" smtClean="0">
                <a:latin typeface="Courier New" pitchFamily="49" charset="0"/>
                <a:cs typeface="Courier New" pitchFamily="49" charset="0"/>
              </a:rPr>
              <a:t>, </a:t>
            </a:r>
            <a:r>
              <a:rPr lang="en-US" sz="1200" b="1" dirty="0" err="1" smtClean="0">
                <a:latin typeface="Courier New" pitchFamily="49" charset="0"/>
                <a:cs typeface="Courier New" pitchFamily="49" charset="0"/>
              </a:rPr>
              <a:t>sy.init</a:t>
            </a:r>
            <a:r>
              <a:rPr lang="en-US" sz="1200" b="1" dirty="0" smtClean="0">
                <a:latin typeface="Courier New" pitchFamily="49" charset="0"/>
                <a:cs typeface="Courier New" pitchFamily="49" charset="0"/>
              </a:rPr>
              <a:t>=10000</a:t>
            </a:r>
            <a:r>
              <a:rPr lang="en-US" sz="1200" dirty="0" smtClean="0">
                <a:latin typeface="Courier New" pitchFamily="49" charset="0"/>
                <a:cs typeface="Courier New" pitchFamily="49" charset="0"/>
              </a:rPr>
              <a:t>, </a:t>
            </a:r>
            <a:r>
              <a:rPr lang="en-US" sz="1200" b="1" dirty="0" err="1" smtClean="0">
                <a:latin typeface="Courier New" pitchFamily="49" charset="0"/>
                <a:cs typeface="Courier New" pitchFamily="49" charset="0"/>
              </a:rPr>
              <a:t>sy.a</a:t>
            </a:r>
            <a:r>
              <a:rPr lang="en-US" sz="1200" b="1" dirty="0" smtClean="0">
                <a:latin typeface="Courier New" pitchFamily="49" charset="0"/>
                <a:cs typeface="Courier New" pitchFamily="49" charset="0"/>
              </a:rPr>
              <a:t>=F, </a:t>
            </a:r>
            <a:r>
              <a:rPr lang="en-US" sz="1200" b="1" dirty="0" err="1" smtClean="0">
                <a:latin typeface="Courier New" pitchFamily="49" charset="0"/>
                <a:cs typeface="Courier New" pitchFamily="49" charset="0"/>
              </a:rPr>
              <a:t>sx.a</a:t>
            </a:r>
            <a:r>
              <a:rPr lang="en-US" sz="1200" b="1" dirty="0" smtClean="0">
                <a:latin typeface="Courier New" pitchFamily="49" charset="0"/>
                <a:cs typeface="Courier New" pitchFamily="49" charset="0"/>
              </a:rPr>
              <a:t> =F</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bx.a</a:t>
            </a:r>
            <a:r>
              <a:rPr lang="en-US" sz="1200" dirty="0" smtClean="0">
                <a:latin typeface="Courier New" pitchFamily="49" charset="0"/>
                <a:cs typeface="Courier New" pitchFamily="49" charset="0"/>
              </a:rPr>
              <a:t> = F, </a:t>
            </a:r>
            <a:r>
              <a:rPr lang="en-US" sz="1200" dirty="0" err="1" smtClean="0">
                <a:latin typeface="Courier New" pitchFamily="49" charset="0"/>
                <a:cs typeface="Courier New" pitchFamily="49" charset="0"/>
              </a:rPr>
              <a:t>by.a</a:t>
            </a:r>
            <a:r>
              <a:rPr lang="en-US" sz="1200" dirty="0" smtClean="0">
                <a:latin typeface="Courier New" pitchFamily="49" charset="0"/>
                <a:cs typeface="Courier New" pitchFamily="49" charset="0"/>
              </a:rPr>
              <a:t> = F)</a:t>
            </a:r>
            <a:endParaRPr lang="en-US" sz="1200" dirty="0">
              <a:latin typeface="Courier New" pitchFamily="49" charset="0"/>
              <a:cs typeface="Courier New" pitchFamily="49" charset="0"/>
            </a:endParaRPr>
          </a:p>
        </p:txBody>
      </p:sp>
      <p:pic>
        <p:nvPicPr>
          <p:cNvPr id="11" name="Picture 2"/>
          <p:cNvPicPr>
            <a:picLocks noChangeAspect="1" noChangeArrowheads="1"/>
          </p:cNvPicPr>
          <p:nvPr/>
        </p:nvPicPr>
        <p:blipFill>
          <a:blip r:embed="rId3" cstate="screen"/>
          <a:srcRect t="4762"/>
          <a:stretch>
            <a:fillRect/>
          </a:stretch>
        </p:blipFill>
        <p:spPr bwMode="auto">
          <a:xfrm>
            <a:off x="152400" y="1295400"/>
            <a:ext cx="4000500" cy="3810000"/>
          </a:xfrm>
          <a:prstGeom prst="rect">
            <a:avLst/>
          </a:prstGeom>
          <a:noFill/>
          <a:ln w="9525">
            <a:noFill/>
            <a:miter lim="800000"/>
            <a:headEnd/>
            <a:tailEnd/>
          </a:ln>
        </p:spPr>
      </p:pic>
      <p:pic>
        <p:nvPicPr>
          <p:cNvPr id="72705" name="Picture 1"/>
          <p:cNvPicPr>
            <a:picLocks noChangeAspect="1" noChangeArrowheads="1"/>
          </p:cNvPicPr>
          <p:nvPr/>
        </p:nvPicPr>
        <p:blipFill>
          <a:blip r:embed="rId4" cstate="screen"/>
          <a:srcRect/>
          <a:stretch>
            <a:fillRect/>
          </a:stretch>
        </p:blipFill>
        <p:spPr bwMode="auto">
          <a:xfrm>
            <a:off x="4054184" y="1828800"/>
            <a:ext cx="5089816"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p:cNvPicPr>
            <a:picLocks noChangeAspect="1" noChangeArrowheads="1"/>
          </p:cNvPicPr>
          <p:nvPr/>
        </p:nvPicPr>
        <p:blipFill>
          <a:blip r:embed="rId3" cstate="screen"/>
          <a:srcRect t="5861"/>
          <a:stretch>
            <a:fillRect/>
          </a:stretch>
        </p:blipFill>
        <p:spPr bwMode="auto">
          <a:xfrm>
            <a:off x="1736426" y="381001"/>
            <a:ext cx="5883574" cy="5105400"/>
          </a:xfrm>
          <a:prstGeom prst="rect">
            <a:avLst/>
          </a:prstGeom>
          <a:noFill/>
          <a:ln w="9525">
            <a:noFill/>
            <a:miter lim="800000"/>
            <a:headEnd/>
            <a:tailEnd/>
          </a:ln>
        </p:spPr>
      </p:pic>
      <p:sp>
        <p:nvSpPr>
          <p:cNvPr id="4" name="TextBox 3"/>
          <p:cNvSpPr txBox="1"/>
          <p:nvPr/>
        </p:nvSpPr>
        <p:spPr>
          <a:xfrm>
            <a:off x="0" y="0"/>
            <a:ext cx="9144000" cy="523220"/>
          </a:xfrm>
          <a:prstGeom prst="rect">
            <a:avLst/>
          </a:prstGeom>
          <a:noFill/>
        </p:spPr>
        <p:txBody>
          <a:bodyPr wrap="square" rtlCol="0">
            <a:spAutoFit/>
          </a:bodyPr>
          <a:lstStyle/>
          <a:p>
            <a:r>
              <a:rPr lang="en-US" sz="2800" dirty="0" smtClean="0"/>
              <a:t>Blue Shark Scenario 3: Start with Latitude and longitudes</a:t>
            </a:r>
          </a:p>
        </p:txBody>
      </p:sp>
      <p:sp>
        <p:nvSpPr>
          <p:cNvPr id="7" name="Rectangle 6"/>
          <p:cNvSpPr/>
          <p:nvPr/>
        </p:nvSpPr>
        <p:spPr>
          <a:xfrm>
            <a:off x="0" y="5657671"/>
            <a:ext cx="9144000" cy="1200329"/>
          </a:xfrm>
          <a:prstGeom prst="rect">
            <a:avLst/>
          </a:prstGeom>
        </p:spPr>
        <p:txBody>
          <a:bodyPr wrap="square">
            <a:spAutoFit/>
          </a:bodyPr>
          <a:lstStyle/>
          <a:p>
            <a:r>
              <a:rPr lang="en-US" sz="1200" dirty="0" smtClean="0">
                <a:latin typeface="Courier New" pitchFamily="49" charset="0"/>
                <a:cs typeface="Courier New" pitchFamily="49" charset="0"/>
              </a:rPr>
              <a:t>kfit0 &lt;- </a:t>
            </a:r>
            <a:r>
              <a:rPr lang="en-US" sz="1200" dirty="0" err="1" smtClean="0">
                <a:latin typeface="Courier New" pitchFamily="49" charset="0"/>
                <a:cs typeface="Courier New" pitchFamily="49" charset="0"/>
              </a:rPr>
              <a:t>kftrack</a:t>
            </a:r>
            <a:r>
              <a:rPr lang="en-US" sz="1200" dirty="0" smtClean="0">
                <a:latin typeface="Courier New" pitchFamily="49" charset="0"/>
                <a:cs typeface="Courier New" pitchFamily="49" charset="0"/>
              </a:rPr>
              <a:t>(data, </a:t>
            </a:r>
            <a:r>
              <a:rPr lang="en-US" sz="1200" dirty="0" err="1" smtClean="0">
                <a:latin typeface="Courier New" pitchFamily="49" charset="0"/>
                <a:cs typeface="Courier New" pitchFamily="49" charset="0"/>
              </a:rPr>
              <a:t>fix.first</a:t>
            </a:r>
            <a:r>
              <a:rPr lang="en-US" sz="1200" dirty="0" smtClean="0">
                <a:latin typeface="Courier New" pitchFamily="49" charset="0"/>
                <a:cs typeface="Courier New" pitchFamily="49" charset="0"/>
              </a:rPr>
              <a:t>=T, </a:t>
            </a:r>
            <a:r>
              <a:rPr lang="en-US" sz="1200" dirty="0" err="1" smtClean="0">
                <a:latin typeface="Courier New" pitchFamily="49" charset="0"/>
                <a:cs typeface="Courier New" pitchFamily="49" charset="0"/>
              </a:rPr>
              <a:t>fix.last</a:t>
            </a:r>
            <a:r>
              <a:rPr lang="en-US" sz="1200" dirty="0" smtClean="0">
                <a:latin typeface="Courier New" pitchFamily="49" charset="0"/>
                <a:cs typeface="Courier New" pitchFamily="49" charset="0"/>
              </a:rPr>
              <a:t>=T, </a:t>
            </a:r>
            <a:r>
              <a:rPr lang="en-US" sz="1200" dirty="0" err="1" smtClean="0">
                <a:latin typeface="Courier New" pitchFamily="49" charset="0"/>
                <a:cs typeface="Courier New" pitchFamily="49" charset="0"/>
              </a:rPr>
              <a:t>theta.a</a:t>
            </a:r>
            <a:r>
              <a:rPr lang="en-US" sz="1200" dirty="0" smtClean="0">
                <a:latin typeface="Courier New" pitchFamily="49" charset="0"/>
                <a:cs typeface="Courier New" pitchFamily="49" charset="0"/>
              </a:rPr>
              <a:t>=c(</a:t>
            </a:r>
            <a:r>
              <a:rPr lang="en-US" sz="1200" dirty="0" err="1" smtClean="0">
                <a:latin typeface="Courier New" pitchFamily="49" charset="0"/>
                <a:cs typeface="Courier New" pitchFamily="49" charset="0"/>
              </a:rPr>
              <a:t>u.a</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v.a</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D.a</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bx.a</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by.a</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sx.a</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sy.a</a:t>
            </a:r>
            <a:r>
              <a:rPr lang="en-US" sz="1200" dirty="0" smtClean="0">
                <a:latin typeface="Courier New" pitchFamily="49" charset="0"/>
                <a:cs typeface="Courier New" pitchFamily="49" charset="0"/>
              </a:rPr>
              <a:t>, a0.a, b0.a, </a:t>
            </a:r>
            <a:r>
              <a:rPr lang="en-US" sz="1200" dirty="0" err="1" smtClean="0">
                <a:latin typeface="Courier New" pitchFamily="49" charset="0"/>
                <a:cs typeface="Courier New" pitchFamily="49" charset="0"/>
              </a:rPr>
              <a:t>vscale.a</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theta.init</a:t>
            </a:r>
            <a:r>
              <a:rPr lang="en-US" sz="1200" dirty="0" smtClean="0">
                <a:latin typeface="Courier New" pitchFamily="49" charset="0"/>
                <a:cs typeface="Courier New" pitchFamily="49" charset="0"/>
              </a:rPr>
              <a:t>=c(</a:t>
            </a:r>
            <a:r>
              <a:rPr lang="en-US" sz="1200" dirty="0" err="1" smtClean="0">
                <a:latin typeface="Courier New" pitchFamily="49" charset="0"/>
                <a:cs typeface="Courier New" pitchFamily="49" charset="0"/>
              </a:rPr>
              <a:t>u.init</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v.init</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D.init</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bx.init</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by.init</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sx.init</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sy.init</a:t>
            </a:r>
            <a:r>
              <a:rPr lang="en-US" sz="1200" dirty="0" smtClean="0">
                <a:latin typeface="Courier New" pitchFamily="49" charset="0"/>
                <a:cs typeface="Courier New" pitchFamily="49" charset="0"/>
              </a:rPr>
              <a:t>, a0.init, b0.init, </a:t>
            </a:r>
            <a:r>
              <a:rPr lang="en-US" sz="1200" dirty="0" err="1" smtClean="0">
                <a:latin typeface="Courier New" pitchFamily="49" charset="0"/>
                <a:cs typeface="Courier New" pitchFamily="49" charset="0"/>
              </a:rPr>
              <a:t>vscale.init</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u.a</a:t>
            </a:r>
            <a:r>
              <a:rPr lang="en-US" sz="1200" dirty="0" smtClean="0">
                <a:latin typeface="Courier New" pitchFamily="49" charset="0"/>
                <a:cs typeface="Courier New" pitchFamily="49" charset="0"/>
              </a:rPr>
              <a:t>=T, </a:t>
            </a:r>
            <a:r>
              <a:rPr lang="en-US" sz="1200" dirty="0" err="1" smtClean="0">
                <a:latin typeface="Courier New" pitchFamily="49" charset="0"/>
                <a:cs typeface="Courier New" pitchFamily="49" charset="0"/>
              </a:rPr>
              <a:t>v.a</a:t>
            </a:r>
            <a:r>
              <a:rPr lang="en-US" sz="1200" dirty="0" smtClean="0">
                <a:latin typeface="Courier New" pitchFamily="49" charset="0"/>
                <a:cs typeface="Courier New" pitchFamily="49" charset="0"/>
              </a:rPr>
              <a:t>=T, </a:t>
            </a:r>
            <a:r>
              <a:rPr lang="en-US" sz="1200" dirty="0" err="1" smtClean="0">
                <a:latin typeface="Courier New" pitchFamily="49" charset="0"/>
                <a:cs typeface="Courier New" pitchFamily="49" charset="0"/>
              </a:rPr>
              <a:t>D.a</a:t>
            </a:r>
            <a:r>
              <a:rPr lang="en-US" sz="1200" dirty="0" smtClean="0">
                <a:latin typeface="Courier New" pitchFamily="49" charset="0"/>
                <a:cs typeface="Courier New" pitchFamily="49" charset="0"/>
              </a:rPr>
              <a:t>=T, </a:t>
            </a:r>
            <a:r>
              <a:rPr lang="en-US" sz="1200" dirty="0" err="1" smtClean="0">
                <a:latin typeface="Courier New" pitchFamily="49" charset="0"/>
                <a:cs typeface="Courier New" pitchFamily="49" charset="0"/>
              </a:rPr>
              <a:t>bx.a</a:t>
            </a:r>
            <a:r>
              <a:rPr lang="en-US" sz="1200" dirty="0" smtClean="0">
                <a:latin typeface="Courier New" pitchFamily="49" charset="0"/>
                <a:cs typeface="Courier New" pitchFamily="49" charset="0"/>
              </a:rPr>
              <a:t>=T, </a:t>
            </a:r>
            <a:r>
              <a:rPr lang="en-US" sz="1200" dirty="0" err="1" smtClean="0">
                <a:latin typeface="Courier New" pitchFamily="49" charset="0"/>
                <a:cs typeface="Courier New" pitchFamily="49" charset="0"/>
              </a:rPr>
              <a:t>by.a</a:t>
            </a:r>
            <a:r>
              <a:rPr lang="en-US" sz="1200" dirty="0" smtClean="0">
                <a:latin typeface="Courier New" pitchFamily="49" charset="0"/>
                <a:cs typeface="Courier New" pitchFamily="49" charset="0"/>
              </a:rPr>
              <a:t>=T, </a:t>
            </a:r>
            <a:r>
              <a:rPr lang="en-US" sz="1200" dirty="0" err="1" smtClean="0">
                <a:latin typeface="Courier New" pitchFamily="49" charset="0"/>
                <a:cs typeface="Courier New" pitchFamily="49" charset="0"/>
              </a:rPr>
              <a:t>sx.a</a:t>
            </a:r>
            <a:r>
              <a:rPr lang="en-US" sz="1200" dirty="0" smtClean="0">
                <a:latin typeface="Courier New" pitchFamily="49" charset="0"/>
                <a:cs typeface="Courier New" pitchFamily="49" charset="0"/>
              </a:rPr>
              <a:t>=T, </a:t>
            </a:r>
            <a:r>
              <a:rPr lang="en-US" sz="1200" dirty="0" err="1" smtClean="0">
                <a:latin typeface="Courier New" pitchFamily="49" charset="0"/>
                <a:cs typeface="Courier New" pitchFamily="49" charset="0"/>
              </a:rPr>
              <a:t>sy.a</a:t>
            </a:r>
            <a:r>
              <a:rPr lang="en-US" sz="1200" dirty="0" smtClean="0">
                <a:latin typeface="Courier New" pitchFamily="49" charset="0"/>
                <a:cs typeface="Courier New" pitchFamily="49" charset="0"/>
              </a:rPr>
              <a:t>=T, a0.a=T, b0.a=T, </a:t>
            </a:r>
            <a:r>
              <a:rPr lang="en-US" sz="1200" dirty="0" err="1" smtClean="0">
                <a:latin typeface="Courier New" pitchFamily="49" charset="0"/>
                <a:cs typeface="Courier New" pitchFamily="49" charset="0"/>
              </a:rPr>
              <a:t>vscale.a</a:t>
            </a:r>
            <a:r>
              <a:rPr lang="en-US" sz="1200" dirty="0" smtClean="0">
                <a:latin typeface="Courier New" pitchFamily="49" charset="0"/>
                <a:cs typeface="Courier New" pitchFamily="49" charset="0"/>
              </a:rPr>
              <a:t>=T, </a:t>
            </a:r>
            <a:r>
              <a:rPr lang="en-US" sz="1200" b="1" dirty="0" err="1" smtClean="0">
                <a:latin typeface="Courier New" pitchFamily="49" charset="0"/>
                <a:cs typeface="Courier New" pitchFamily="49" charset="0"/>
              </a:rPr>
              <a:t>u.init</a:t>
            </a:r>
            <a:r>
              <a:rPr lang="en-US" sz="1200" b="1" dirty="0" smtClean="0">
                <a:latin typeface="Courier New" pitchFamily="49" charset="0"/>
                <a:cs typeface="Courier New" pitchFamily="49" charset="0"/>
              </a:rPr>
              <a:t>=0, </a:t>
            </a:r>
            <a:r>
              <a:rPr lang="en-US" sz="1200" b="1" dirty="0" err="1" smtClean="0">
                <a:latin typeface="Courier New" pitchFamily="49" charset="0"/>
                <a:cs typeface="Courier New" pitchFamily="49" charset="0"/>
              </a:rPr>
              <a:t>v.init</a:t>
            </a:r>
            <a:r>
              <a:rPr lang="en-US" sz="1200" b="1" dirty="0" smtClean="0">
                <a:latin typeface="Courier New" pitchFamily="49" charset="0"/>
                <a:cs typeface="Courier New" pitchFamily="49" charset="0"/>
              </a:rPr>
              <a:t>=0, </a:t>
            </a:r>
            <a:r>
              <a:rPr lang="en-US" sz="1200" b="1" dirty="0" err="1" smtClean="0">
                <a:latin typeface="Courier New" pitchFamily="49" charset="0"/>
                <a:cs typeface="Courier New" pitchFamily="49" charset="0"/>
              </a:rPr>
              <a:t>D.init</a:t>
            </a:r>
            <a:r>
              <a:rPr lang="en-US" sz="1200" b="1" dirty="0" smtClean="0">
                <a:latin typeface="Courier New" pitchFamily="49" charset="0"/>
                <a:cs typeface="Courier New" pitchFamily="49" charset="0"/>
              </a:rPr>
              <a:t>=100, </a:t>
            </a:r>
            <a:r>
              <a:rPr lang="en-US" sz="1200" b="1" dirty="0" err="1" smtClean="0">
                <a:latin typeface="Courier New" pitchFamily="49" charset="0"/>
                <a:cs typeface="Courier New" pitchFamily="49" charset="0"/>
              </a:rPr>
              <a:t>bx.init</a:t>
            </a:r>
            <a:r>
              <a:rPr lang="en-US" sz="1200" b="1" dirty="0" smtClean="0">
                <a:latin typeface="Courier New" pitchFamily="49" charset="0"/>
                <a:cs typeface="Courier New" pitchFamily="49" charset="0"/>
              </a:rPr>
              <a:t>=0, </a:t>
            </a:r>
            <a:r>
              <a:rPr lang="en-US" sz="1200" b="1" dirty="0" err="1" smtClean="0">
                <a:latin typeface="Courier New" pitchFamily="49" charset="0"/>
                <a:cs typeface="Courier New" pitchFamily="49" charset="0"/>
              </a:rPr>
              <a:t>by.init</a:t>
            </a:r>
            <a:r>
              <a:rPr lang="en-US" sz="1200" b="1" dirty="0" smtClean="0">
                <a:latin typeface="Courier New" pitchFamily="49" charset="0"/>
                <a:cs typeface="Courier New" pitchFamily="49" charset="0"/>
              </a:rPr>
              <a:t>=0, </a:t>
            </a:r>
            <a:r>
              <a:rPr lang="en-US" sz="1200" b="1" dirty="0" err="1" smtClean="0">
                <a:latin typeface="Courier New" pitchFamily="49" charset="0"/>
                <a:cs typeface="Courier New" pitchFamily="49" charset="0"/>
              </a:rPr>
              <a:t>sx.init</a:t>
            </a:r>
            <a:r>
              <a:rPr lang="en-US" sz="1200" b="1" dirty="0" smtClean="0">
                <a:latin typeface="Courier New" pitchFamily="49" charset="0"/>
                <a:cs typeface="Courier New" pitchFamily="49" charset="0"/>
              </a:rPr>
              <a:t>=.5, </a:t>
            </a:r>
            <a:r>
              <a:rPr lang="en-US" sz="1200" b="1" dirty="0" err="1" smtClean="0">
                <a:latin typeface="Courier New" pitchFamily="49" charset="0"/>
                <a:cs typeface="Courier New" pitchFamily="49" charset="0"/>
              </a:rPr>
              <a:t>sy.init</a:t>
            </a:r>
            <a:r>
              <a:rPr lang="en-US" sz="1200" b="1" dirty="0" smtClean="0">
                <a:latin typeface="Courier New" pitchFamily="49" charset="0"/>
                <a:cs typeface="Courier New" pitchFamily="49" charset="0"/>
              </a:rPr>
              <a:t>=1.5, a0.init=0.001, b0.init=0</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vscale.init</a:t>
            </a:r>
            <a:r>
              <a:rPr lang="en-US" sz="1200" dirty="0" smtClean="0">
                <a:latin typeface="Courier New" pitchFamily="49" charset="0"/>
                <a:cs typeface="Courier New" pitchFamily="49" charset="0"/>
              </a:rPr>
              <a:t>=1, </a:t>
            </a:r>
            <a:r>
              <a:rPr lang="en-US" sz="1200" b="1" dirty="0" err="1" smtClean="0">
                <a:latin typeface="Courier New" pitchFamily="49" charset="0"/>
                <a:cs typeface="Courier New" pitchFamily="49" charset="0"/>
              </a:rPr>
              <a:t>var.struct</a:t>
            </a:r>
            <a:r>
              <a:rPr lang="en-US" sz="1200" b="1" dirty="0" smtClean="0">
                <a:latin typeface="Courier New" pitchFamily="49" charset="0"/>
                <a:cs typeface="Courier New" pitchFamily="49" charset="0"/>
              </a:rPr>
              <a:t>="solstice", </a:t>
            </a:r>
            <a:r>
              <a:rPr lang="en-US" sz="1200" dirty="0" smtClean="0">
                <a:latin typeface="Courier New" pitchFamily="49" charset="0"/>
                <a:cs typeface="Courier New" pitchFamily="49" charset="0"/>
              </a:rPr>
              <a:t>dev.pen=0.0, save.dir=NULL, </a:t>
            </a:r>
            <a:r>
              <a:rPr lang="en-US" sz="1200" dirty="0" err="1" smtClean="0">
                <a:latin typeface="Courier New" pitchFamily="49" charset="0"/>
                <a:cs typeface="Courier New" pitchFamily="49" charset="0"/>
              </a:rPr>
              <a:t>admb.string</a:t>
            </a:r>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0"/>
            <a:ext cx="4838761" cy="461665"/>
          </a:xfrm>
          <a:prstGeom prst="rect">
            <a:avLst/>
          </a:prstGeom>
          <a:noFill/>
        </p:spPr>
        <p:txBody>
          <a:bodyPr wrap="none" rtlCol="0">
            <a:spAutoFit/>
          </a:bodyPr>
          <a:lstStyle/>
          <a:p>
            <a:r>
              <a:rPr lang="en-US" sz="2400" dirty="0" smtClean="0"/>
              <a:t>Parameter Estimates for this example</a:t>
            </a:r>
            <a:endParaRPr lang="en-US" sz="2400" dirty="0"/>
          </a:p>
        </p:txBody>
      </p:sp>
      <p:graphicFrame>
        <p:nvGraphicFramePr>
          <p:cNvPr id="7" name="Table 6"/>
          <p:cNvGraphicFramePr>
            <a:graphicFrameLocks noGrp="1"/>
          </p:cNvGraphicFramePr>
          <p:nvPr/>
        </p:nvGraphicFramePr>
        <p:xfrm>
          <a:off x="0" y="2286000"/>
          <a:ext cx="8458200" cy="762000"/>
        </p:xfrm>
        <a:graphic>
          <a:graphicData uri="http://schemas.openxmlformats.org/drawingml/2006/table">
            <a:tbl>
              <a:tblPr bandRow="1">
                <a:tableStyleId>{616DA210-FB5B-4158-B5E0-FEB733F419BA}</a:tableStyleId>
              </a:tblPr>
              <a:tblGrid>
                <a:gridCol w="939800"/>
                <a:gridCol w="939800"/>
                <a:gridCol w="939800"/>
                <a:gridCol w="939800"/>
                <a:gridCol w="939800"/>
                <a:gridCol w="939800"/>
                <a:gridCol w="939800"/>
                <a:gridCol w="939800"/>
                <a:gridCol w="939800"/>
              </a:tblGrid>
              <a:tr h="254000">
                <a:tc>
                  <a:txBody>
                    <a:bodyPr/>
                    <a:lstStyle/>
                    <a:p>
                      <a:pPr algn="ctr" fontAlgn="b"/>
                      <a:r>
                        <a:rPr lang="en-US" sz="1200" b="1" u="none" strike="noStrike" dirty="0"/>
                        <a:t>u</a:t>
                      </a:r>
                      <a:endParaRPr lang="en-US" sz="1200" b="1" i="0" u="none" strike="noStrike" dirty="0">
                        <a:solidFill>
                          <a:srgbClr val="000000"/>
                        </a:solidFill>
                        <a:latin typeface="Calibri"/>
                      </a:endParaRPr>
                    </a:p>
                  </a:txBody>
                  <a:tcPr marL="9525" marR="9525" marT="9525" marB="0" anchor="b"/>
                </a:tc>
                <a:tc>
                  <a:txBody>
                    <a:bodyPr/>
                    <a:lstStyle/>
                    <a:p>
                      <a:pPr algn="ctr" fontAlgn="b"/>
                      <a:r>
                        <a:rPr lang="en-US" sz="1200" b="1" u="none" strike="noStrike" dirty="0"/>
                        <a:t>v</a:t>
                      </a:r>
                      <a:endParaRPr lang="en-US" sz="1200" b="1" i="0" u="none" strike="noStrike" dirty="0">
                        <a:solidFill>
                          <a:srgbClr val="000000"/>
                        </a:solidFill>
                        <a:latin typeface="Calibri"/>
                      </a:endParaRPr>
                    </a:p>
                  </a:txBody>
                  <a:tcPr marL="9525" marR="9525" marT="9525" marB="0" anchor="b"/>
                </a:tc>
                <a:tc>
                  <a:txBody>
                    <a:bodyPr/>
                    <a:lstStyle/>
                    <a:p>
                      <a:pPr algn="ctr" fontAlgn="b"/>
                      <a:r>
                        <a:rPr lang="en-US" sz="1200" b="1" u="none" strike="noStrike" dirty="0"/>
                        <a:t>D</a:t>
                      </a:r>
                      <a:endParaRPr lang="en-US" sz="1200" b="1" i="0" u="none" strike="noStrike" dirty="0">
                        <a:solidFill>
                          <a:srgbClr val="000000"/>
                        </a:solidFill>
                        <a:latin typeface="Calibri"/>
                      </a:endParaRPr>
                    </a:p>
                  </a:txBody>
                  <a:tcPr marL="9525" marR="9525" marT="9525" marB="0" anchor="b"/>
                </a:tc>
                <a:tc>
                  <a:txBody>
                    <a:bodyPr/>
                    <a:lstStyle/>
                    <a:p>
                      <a:pPr algn="ctr" fontAlgn="b"/>
                      <a:r>
                        <a:rPr lang="en-US" sz="1200" b="1" u="none" strike="noStrike" dirty="0" err="1"/>
                        <a:t>bx</a:t>
                      </a:r>
                      <a:endParaRPr lang="en-US" sz="1200" b="1" i="0" u="none" strike="noStrike" dirty="0">
                        <a:solidFill>
                          <a:srgbClr val="000000"/>
                        </a:solidFill>
                        <a:latin typeface="Calibri"/>
                      </a:endParaRPr>
                    </a:p>
                  </a:txBody>
                  <a:tcPr marL="9525" marR="9525" marT="9525" marB="0" anchor="b"/>
                </a:tc>
                <a:tc>
                  <a:txBody>
                    <a:bodyPr/>
                    <a:lstStyle/>
                    <a:p>
                      <a:pPr algn="ctr" fontAlgn="b"/>
                      <a:r>
                        <a:rPr lang="en-US" sz="1200" b="1" u="none" strike="noStrike" dirty="0"/>
                        <a:t>by</a:t>
                      </a:r>
                      <a:endParaRPr lang="en-US" sz="1200" b="1" i="0" u="none" strike="noStrike" dirty="0">
                        <a:solidFill>
                          <a:srgbClr val="000000"/>
                        </a:solidFill>
                        <a:latin typeface="Calibri"/>
                      </a:endParaRPr>
                    </a:p>
                  </a:txBody>
                  <a:tcPr marL="9525" marR="9525" marT="9525" marB="0" anchor="b"/>
                </a:tc>
                <a:tc>
                  <a:txBody>
                    <a:bodyPr/>
                    <a:lstStyle/>
                    <a:p>
                      <a:pPr algn="ctr" fontAlgn="b"/>
                      <a:r>
                        <a:rPr lang="en-US" sz="1200" b="1" u="none" strike="noStrike" dirty="0" err="1"/>
                        <a:t>sx</a:t>
                      </a:r>
                      <a:endParaRPr lang="en-US" sz="1200" b="1" i="0" u="none" strike="noStrike" dirty="0">
                        <a:solidFill>
                          <a:srgbClr val="000000"/>
                        </a:solidFill>
                        <a:latin typeface="Calibri"/>
                      </a:endParaRPr>
                    </a:p>
                  </a:txBody>
                  <a:tcPr marL="9525" marR="9525" marT="9525" marB="0" anchor="b"/>
                </a:tc>
                <a:tc>
                  <a:txBody>
                    <a:bodyPr/>
                    <a:lstStyle/>
                    <a:p>
                      <a:pPr algn="ctr" fontAlgn="b"/>
                      <a:r>
                        <a:rPr lang="en-US" sz="1200" b="1" u="none" strike="noStrike" dirty="0" err="1"/>
                        <a:t>sy</a:t>
                      </a:r>
                      <a:endParaRPr lang="en-US" sz="1200" b="1" i="0" u="none" strike="noStrike" dirty="0">
                        <a:solidFill>
                          <a:srgbClr val="000000"/>
                        </a:solidFill>
                        <a:latin typeface="Calibri"/>
                      </a:endParaRPr>
                    </a:p>
                  </a:txBody>
                  <a:tcPr marL="9525" marR="9525" marT="9525" marB="0" anchor="b"/>
                </a:tc>
                <a:tc>
                  <a:txBody>
                    <a:bodyPr/>
                    <a:lstStyle/>
                    <a:p>
                      <a:pPr algn="ctr" fontAlgn="b"/>
                      <a:r>
                        <a:rPr lang="en-US" sz="1200" b="1" u="none" strike="noStrike" dirty="0"/>
                        <a:t>a0</a:t>
                      </a:r>
                      <a:endParaRPr lang="en-US" sz="1200" b="1" i="0" u="none" strike="noStrike" dirty="0">
                        <a:solidFill>
                          <a:srgbClr val="000000"/>
                        </a:solidFill>
                        <a:latin typeface="Calibri"/>
                      </a:endParaRPr>
                    </a:p>
                  </a:txBody>
                  <a:tcPr marL="9525" marR="9525" marT="9525" marB="0" anchor="b"/>
                </a:tc>
                <a:tc>
                  <a:txBody>
                    <a:bodyPr/>
                    <a:lstStyle/>
                    <a:p>
                      <a:pPr algn="ctr" fontAlgn="b"/>
                      <a:r>
                        <a:rPr lang="en-US" sz="1200" b="1" u="none" strike="noStrike" dirty="0"/>
                        <a:t>b0</a:t>
                      </a:r>
                      <a:endParaRPr lang="en-US" sz="1200" b="1" i="0" u="none" strike="noStrike" dirty="0">
                        <a:solidFill>
                          <a:srgbClr val="000000"/>
                        </a:solidFill>
                        <a:latin typeface="Calibri"/>
                      </a:endParaRPr>
                    </a:p>
                  </a:txBody>
                  <a:tcPr marL="9525" marR="9525" marT="9525" marB="0" anchor="b"/>
                </a:tc>
              </a:tr>
              <a:tr h="254000">
                <a:tc>
                  <a:txBody>
                    <a:bodyPr/>
                    <a:lstStyle/>
                    <a:p>
                      <a:pPr algn="r" fontAlgn="b"/>
                      <a:r>
                        <a:rPr lang="en-US" sz="1200" b="1" i="0" u="none" strike="noStrike">
                          <a:solidFill>
                            <a:srgbClr val="000000"/>
                          </a:solidFill>
                          <a:latin typeface="Calibri"/>
                        </a:rPr>
                        <a:t>7.74596</a:t>
                      </a:r>
                    </a:p>
                  </a:txBody>
                  <a:tcPr marL="9525" marR="9525" marT="9525" marB="0" anchor="b"/>
                </a:tc>
                <a:tc>
                  <a:txBody>
                    <a:bodyPr/>
                    <a:lstStyle/>
                    <a:p>
                      <a:pPr algn="r" fontAlgn="b"/>
                      <a:r>
                        <a:rPr lang="en-US" sz="1200" b="1" i="0" u="none" strike="noStrike" dirty="0">
                          <a:solidFill>
                            <a:srgbClr val="000000"/>
                          </a:solidFill>
                          <a:latin typeface="Calibri"/>
                        </a:rPr>
                        <a:t>6.094134</a:t>
                      </a:r>
                    </a:p>
                  </a:txBody>
                  <a:tcPr marL="9525" marR="9525" marT="9525" marB="0" anchor="b"/>
                </a:tc>
                <a:tc>
                  <a:txBody>
                    <a:bodyPr/>
                    <a:lstStyle/>
                    <a:p>
                      <a:pPr algn="r" fontAlgn="b"/>
                      <a:r>
                        <a:rPr lang="en-US" sz="1200" b="1" i="0" u="none" strike="noStrike">
                          <a:solidFill>
                            <a:srgbClr val="000000"/>
                          </a:solidFill>
                          <a:latin typeface="Calibri"/>
                        </a:rPr>
                        <a:t>1141.276</a:t>
                      </a:r>
                    </a:p>
                  </a:txBody>
                  <a:tcPr marL="9525" marR="9525" marT="9525" marB="0" anchor="b"/>
                </a:tc>
                <a:tc>
                  <a:txBody>
                    <a:bodyPr/>
                    <a:lstStyle/>
                    <a:p>
                      <a:pPr algn="r" fontAlgn="b"/>
                      <a:r>
                        <a:rPr lang="en-US" sz="1200" b="1" i="0" u="none" strike="noStrike">
                          <a:solidFill>
                            <a:srgbClr val="000000"/>
                          </a:solidFill>
                          <a:latin typeface="Calibri"/>
                        </a:rPr>
                        <a:t>-0.84675</a:t>
                      </a:r>
                    </a:p>
                  </a:txBody>
                  <a:tcPr marL="9525" marR="9525" marT="9525" marB="0" anchor="b"/>
                </a:tc>
                <a:tc>
                  <a:txBody>
                    <a:bodyPr/>
                    <a:lstStyle/>
                    <a:p>
                      <a:pPr algn="r" fontAlgn="b"/>
                      <a:r>
                        <a:rPr lang="en-US" sz="1200" b="1" i="0" u="none" strike="noStrike">
                          <a:solidFill>
                            <a:srgbClr val="000000"/>
                          </a:solidFill>
                          <a:latin typeface="Calibri"/>
                        </a:rPr>
                        <a:t>2.38231</a:t>
                      </a:r>
                    </a:p>
                  </a:txBody>
                  <a:tcPr marL="9525" marR="9525" marT="9525" marB="0" anchor="b"/>
                </a:tc>
                <a:tc>
                  <a:txBody>
                    <a:bodyPr/>
                    <a:lstStyle/>
                    <a:p>
                      <a:pPr algn="r" fontAlgn="b"/>
                      <a:r>
                        <a:rPr lang="en-US" sz="1200" b="1" i="0" u="none" strike="noStrike">
                          <a:solidFill>
                            <a:srgbClr val="000000"/>
                          </a:solidFill>
                          <a:latin typeface="Calibri"/>
                        </a:rPr>
                        <a:t>3.238691</a:t>
                      </a:r>
                    </a:p>
                  </a:txBody>
                  <a:tcPr marL="9525" marR="9525" marT="9525" marB="0" anchor="b"/>
                </a:tc>
                <a:tc>
                  <a:txBody>
                    <a:bodyPr/>
                    <a:lstStyle/>
                    <a:p>
                      <a:pPr algn="r" fontAlgn="b"/>
                      <a:r>
                        <a:rPr lang="en-US" sz="1200" b="1" i="0" u="none" strike="noStrike">
                          <a:solidFill>
                            <a:srgbClr val="000000"/>
                          </a:solidFill>
                          <a:latin typeface="Calibri"/>
                        </a:rPr>
                        <a:t>2.175821</a:t>
                      </a:r>
                    </a:p>
                  </a:txBody>
                  <a:tcPr marL="9525" marR="9525" marT="9525" marB="0" anchor="b"/>
                </a:tc>
                <a:tc>
                  <a:txBody>
                    <a:bodyPr/>
                    <a:lstStyle/>
                    <a:p>
                      <a:pPr algn="r" fontAlgn="b"/>
                      <a:r>
                        <a:rPr lang="en-US" sz="1200" b="1" i="0" u="none" strike="noStrike">
                          <a:solidFill>
                            <a:srgbClr val="000000"/>
                          </a:solidFill>
                          <a:latin typeface="Calibri"/>
                        </a:rPr>
                        <a:t>0.068191</a:t>
                      </a:r>
                    </a:p>
                  </a:txBody>
                  <a:tcPr marL="9525" marR="9525" marT="9525" marB="0" anchor="b"/>
                </a:tc>
                <a:tc>
                  <a:txBody>
                    <a:bodyPr/>
                    <a:lstStyle/>
                    <a:p>
                      <a:pPr algn="r" fontAlgn="b"/>
                      <a:r>
                        <a:rPr lang="en-US" sz="1200" b="1" i="0" u="none" strike="noStrike">
                          <a:solidFill>
                            <a:srgbClr val="000000"/>
                          </a:solidFill>
                          <a:latin typeface="Calibri"/>
                        </a:rPr>
                        <a:t>47.00363</a:t>
                      </a:r>
                    </a:p>
                  </a:txBody>
                  <a:tcPr marL="9525" marR="9525" marT="9525" marB="0" anchor="b"/>
                </a:tc>
              </a:tr>
              <a:tr h="254000">
                <a:tc>
                  <a:txBody>
                    <a:bodyPr/>
                    <a:lstStyle/>
                    <a:p>
                      <a:pPr algn="r" fontAlgn="b"/>
                      <a:r>
                        <a:rPr lang="en-US" sz="1200" b="1" i="0" u="none" strike="noStrike">
                          <a:solidFill>
                            <a:srgbClr val="000000"/>
                          </a:solidFill>
                          <a:latin typeface="Calibri"/>
                        </a:rPr>
                        <a:t>4.7326</a:t>
                      </a:r>
                    </a:p>
                  </a:txBody>
                  <a:tcPr marL="9525" marR="9525" marT="9525" marB="0" anchor="b"/>
                </a:tc>
                <a:tc>
                  <a:txBody>
                    <a:bodyPr/>
                    <a:lstStyle/>
                    <a:p>
                      <a:pPr algn="r" fontAlgn="b"/>
                      <a:r>
                        <a:rPr lang="en-US" sz="1200" b="1" i="0" u="none" strike="noStrike">
                          <a:solidFill>
                            <a:srgbClr val="000000"/>
                          </a:solidFill>
                          <a:latin typeface="Calibri"/>
                        </a:rPr>
                        <a:t>4.733</a:t>
                      </a:r>
                    </a:p>
                  </a:txBody>
                  <a:tcPr marL="9525" marR="9525" marT="9525" marB="0" anchor="b"/>
                </a:tc>
                <a:tc>
                  <a:txBody>
                    <a:bodyPr/>
                    <a:lstStyle/>
                    <a:p>
                      <a:pPr algn="r" fontAlgn="b"/>
                      <a:r>
                        <a:rPr lang="en-US" sz="1200" b="1" i="0" u="none" strike="noStrike">
                          <a:solidFill>
                            <a:srgbClr val="000000"/>
                          </a:solidFill>
                          <a:latin typeface="Calibri"/>
                        </a:rPr>
                        <a:t>584.56</a:t>
                      </a:r>
                    </a:p>
                  </a:txBody>
                  <a:tcPr marL="9525" marR="9525" marT="9525" marB="0" anchor="b"/>
                </a:tc>
                <a:tc>
                  <a:txBody>
                    <a:bodyPr/>
                    <a:lstStyle/>
                    <a:p>
                      <a:pPr algn="r" fontAlgn="b"/>
                      <a:r>
                        <a:rPr lang="en-US" sz="1200" b="1" i="0" u="none" strike="noStrike">
                          <a:solidFill>
                            <a:srgbClr val="000000"/>
                          </a:solidFill>
                          <a:latin typeface="Calibri"/>
                        </a:rPr>
                        <a:t>2.1036</a:t>
                      </a:r>
                    </a:p>
                  </a:txBody>
                  <a:tcPr marL="9525" marR="9525" marT="9525" marB="0" anchor="b"/>
                </a:tc>
                <a:tc>
                  <a:txBody>
                    <a:bodyPr/>
                    <a:lstStyle/>
                    <a:p>
                      <a:pPr algn="r" fontAlgn="b"/>
                      <a:r>
                        <a:rPr lang="en-US" sz="1200" b="1" i="0" u="none" strike="noStrike">
                          <a:solidFill>
                            <a:srgbClr val="000000"/>
                          </a:solidFill>
                          <a:latin typeface="Calibri"/>
                        </a:rPr>
                        <a:t>2.2763</a:t>
                      </a:r>
                    </a:p>
                  </a:txBody>
                  <a:tcPr marL="9525" marR="9525" marT="9525" marB="0" anchor="b"/>
                </a:tc>
                <a:tc>
                  <a:txBody>
                    <a:bodyPr/>
                    <a:lstStyle/>
                    <a:p>
                      <a:pPr algn="r" fontAlgn="b"/>
                      <a:r>
                        <a:rPr lang="en-US" sz="1200" b="1" i="0" u="none" strike="noStrike">
                          <a:solidFill>
                            <a:srgbClr val="000000"/>
                          </a:solidFill>
                          <a:latin typeface="Calibri"/>
                        </a:rPr>
                        <a:t>0.41011</a:t>
                      </a:r>
                    </a:p>
                  </a:txBody>
                  <a:tcPr marL="9525" marR="9525" marT="9525" marB="0" anchor="b"/>
                </a:tc>
                <a:tc>
                  <a:txBody>
                    <a:bodyPr/>
                    <a:lstStyle/>
                    <a:p>
                      <a:pPr algn="r" fontAlgn="b"/>
                      <a:r>
                        <a:rPr lang="en-US" sz="1200" b="1" i="0" u="none" strike="noStrike">
                          <a:solidFill>
                            <a:srgbClr val="000000"/>
                          </a:solidFill>
                          <a:latin typeface="Calibri"/>
                        </a:rPr>
                        <a:t>0.60198</a:t>
                      </a:r>
                    </a:p>
                  </a:txBody>
                  <a:tcPr marL="9525" marR="9525" marT="9525" marB="0" anchor="b"/>
                </a:tc>
                <a:tc>
                  <a:txBody>
                    <a:bodyPr/>
                    <a:lstStyle/>
                    <a:p>
                      <a:pPr algn="r" fontAlgn="b"/>
                      <a:r>
                        <a:rPr lang="en-US" sz="1200" b="1" i="0" u="none" strike="noStrike">
                          <a:solidFill>
                            <a:srgbClr val="000000"/>
                          </a:solidFill>
                          <a:latin typeface="Calibri"/>
                        </a:rPr>
                        <a:t>0.062291</a:t>
                      </a:r>
                    </a:p>
                  </a:txBody>
                  <a:tcPr marL="9525" marR="9525" marT="9525" marB="0" anchor="b"/>
                </a:tc>
                <a:tc>
                  <a:txBody>
                    <a:bodyPr/>
                    <a:lstStyle/>
                    <a:p>
                      <a:pPr algn="r" fontAlgn="b"/>
                      <a:r>
                        <a:rPr lang="en-US" sz="1200" b="1" i="0" u="none" strike="noStrike" dirty="0">
                          <a:solidFill>
                            <a:srgbClr val="000000"/>
                          </a:solidFill>
                          <a:latin typeface="Calibri"/>
                        </a:rPr>
                        <a:t>5.8399</a:t>
                      </a:r>
                    </a:p>
                  </a:txBody>
                  <a:tcPr marL="9525" marR="9525" marT="9525" marB="0" anchor="b"/>
                </a:tc>
              </a:tr>
            </a:tbl>
          </a:graphicData>
        </a:graphic>
      </p:graphicFrame>
      <p:sp>
        <p:nvSpPr>
          <p:cNvPr id="5" name="Rectangle 4"/>
          <p:cNvSpPr/>
          <p:nvPr/>
        </p:nvSpPr>
        <p:spPr>
          <a:xfrm>
            <a:off x="152400" y="762000"/>
            <a:ext cx="4572000" cy="1477328"/>
          </a:xfrm>
          <a:prstGeom prst="rect">
            <a:avLst/>
          </a:prstGeom>
        </p:spPr>
        <p:txBody>
          <a:bodyPr>
            <a:spAutoFit/>
          </a:bodyPr>
          <a:lstStyle/>
          <a:p>
            <a:r>
              <a:rPr lang="en-US" dirty="0" smtClean="0"/>
              <a:t>#R-</a:t>
            </a:r>
            <a:r>
              <a:rPr lang="en-US" dirty="0" err="1" smtClean="0"/>
              <a:t>KFtrack</a:t>
            </a:r>
            <a:r>
              <a:rPr lang="en-US" dirty="0" smtClean="0"/>
              <a:t> fit</a:t>
            </a:r>
          </a:p>
          <a:p>
            <a:r>
              <a:rPr lang="en-US" dirty="0" smtClean="0"/>
              <a:t>#Thu Apr 15 11:10:19 2010</a:t>
            </a:r>
          </a:p>
          <a:p>
            <a:r>
              <a:rPr lang="en-US" dirty="0" smtClean="0"/>
              <a:t>#Number of observations: 45</a:t>
            </a:r>
          </a:p>
          <a:p>
            <a:r>
              <a:rPr lang="en-US" dirty="0" smtClean="0"/>
              <a:t>#Negative log likelihood: 259.941</a:t>
            </a:r>
          </a:p>
          <a:p>
            <a:r>
              <a:rPr lang="en-US" dirty="0" smtClean="0"/>
              <a:t>#The convergence criteria was met</a:t>
            </a:r>
            <a:endParaRPr lang="en-US" dirty="0"/>
          </a:p>
        </p:txBody>
      </p:sp>
      <p:pic>
        <p:nvPicPr>
          <p:cNvPr id="76803" name="Picture 3"/>
          <p:cNvPicPr>
            <a:picLocks noChangeAspect="1" noChangeArrowheads="1"/>
          </p:cNvPicPr>
          <p:nvPr/>
        </p:nvPicPr>
        <p:blipFill>
          <a:blip r:embed="rId3" cstate="screen"/>
          <a:srcRect/>
          <a:stretch>
            <a:fillRect/>
          </a:stretch>
        </p:blipFill>
        <p:spPr bwMode="auto">
          <a:xfrm>
            <a:off x="609600" y="3080383"/>
            <a:ext cx="5868088" cy="3777617"/>
          </a:xfrm>
          <a:prstGeom prst="rect">
            <a:avLst/>
          </a:prstGeom>
          <a:noFill/>
          <a:ln w="9525">
            <a:noFill/>
            <a:miter lim="800000"/>
            <a:headEnd/>
            <a:tailEnd/>
          </a:ln>
        </p:spPr>
      </p:pic>
      <p:cxnSp>
        <p:nvCxnSpPr>
          <p:cNvPr id="9" name="Straight Arrow Connector 8"/>
          <p:cNvCxnSpPr/>
          <p:nvPr/>
        </p:nvCxnSpPr>
        <p:spPr>
          <a:xfrm rot="10800000">
            <a:off x="4876800" y="4419600"/>
            <a:ext cx="3505200" cy="1588"/>
          </a:xfrm>
          <a:prstGeom prst="straightConnector1">
            <a:avLst/>
          </a:prstGeom>
          <a:ln w="254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8915400" cy="523220"/>
          </a:xfrm>
          <a:prstGeom prst="rect">
            <a:avLst/>
          </a:prstGeom>
          <a:noFill/>
        </p:spPr>
        <p:txBody>
          <a:bodyPr wrap="square" rtlCol="0">
            <a:spAutoFit/>
          </a:bodyPr>
          <a:lstStyle/>
          <a:p>
            <a:r>
              <a:rPr lang="en-US" sz="2800" dirty="0" smtClean="0"/>
              <a:t>Blue Shark Scenario 4: UKFSST with lat, long and SST</a:t>
            </a:r>
          </a:p>
        </p:txBody>
      </p:sp>
      <p:pic>
        <p:nvPicPr>
          <p:cNvPr id="10241" name="Picture 1"/>
          <p:cNvPicPr>
            <a:picLocks noChangeAspect="1" noChangeArrowheads="1"/>
          </p:cNvPicPr>
          <p:nvPr/>
        </p:nvPicPr>
        <p:blipFill>
          <a:blip r:embed="rId3" cstate="screen"/>
          <a:srcRect t="6055"/>
          <a:stretch>
            <a:fillRect/>
          </a:stretch>
        </p:blipFill>
        <p:spPr bwMode="auto">
          <a:xfrm>
            <a:off x="602004" y="609600"/>
            <a:ext cx="7627596" cy="5029200"/>
          </a:xfrm>
          <a:prstGeom prst="rect">
            <a:avLst/>
          </a:prstGeom>
          <a:noFill/>
          <a:ln w="9525">
            <a:noFill/>
            <a:miter lim="800000"/>
            <a:headEnd/>
            <a:tailEnd/>
          </a:ln>
        </p:spPr>
      </p:pic>
      <p:sp>
        <p:nvSpPr>
          <p:cNvPr id="6" name="Rectangle 5"/>
          <p:cNvSpPr/>
          <p:nvPr/>
        </p:nvSpPr>
        <p:spPr>
          <a:xfrm>
            <a:off x="304800" y="5867400"/>
            <a:ext cx="8534400" cy="830997"/>
          </a:xfrm>
          <a:prstGeom prst="rect">
            <a:avLst/>
          </a:prstGeom>
        </p:spPr>
        <p:txBody>
          <a:bodyPr wrap="square">
            <a:spAutoFit/>
          </a:bodyPr>
          <a:lstStyle/>
          <a:p>
            <a:r>
              <a:rPr lang="en-US" sz="1200" dirty="0" err="1" smtClean="0">
                <a:latin typeface="Courier New" pitchFamily="49" charset="0"/>
                <a:cs typeface="Courier New" pitchFamily="49" charset="0"/>
              </a:rPr>
              <a:t>ukfit</a:t>
            </a:r>
            <a:r>
              <a:rPr lang="en-US" sz="1200" dirty="0" smtClean="0">
                <a:latin typeface="Courier New" pitchFamily="49" charset="0"/>
                <a:cs typeface="Courier New" pitchFamily="49" charset="0"/>
              </a:rPr>
              <a:t> &lt;- </a:t>
            </a:r>
            <a:r>
              <a:rPr lang="en-US" sz="1200" dirty="0" err="1" smtClean="0">
                <a:latin typeface="Courier New" pitchFamily="49" charset="0"/>
                <a:cs typeface="Courier New" pitchFamily="49" charset="0"/>
              </a:rPr>
              <a:t>kfsst</a:t>
            </a:r>
            <a:r>
              <a:rPr lang="en-US" sz="1200" dirty="0" smtClean="0">
                <a:latin typeface="Courier New" pitchFamily="49" charset="0"/>
                <a:cs typeface="Courier New" pitchFamily="49" charset="0"/>
              </a:rPr>
              <a:t>(data = </a:t>
            </a:r>
            <a:r>
              <a:rPr lang="en-US" sz="1200" dirty="0" err="1" smtClean="0">
                <a:latin typeface="Courier New" pitchFamily="49" charset="0"/>
                <a:cs typeface="Courier New" pitchFamily="49" charset="0"/>
              </a:rPr>
              <a:t>blue.shark</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fix.first</a:t>
            </a:r>
            <a:r>
              <a:rPr lang="en-US" sz="1200" dirty="0" smtClean="0">
                <a:latin typeface="Courier New" pitchFamily="49" charset="0"/>
                <a:cs typeface="Courier New" pitchFamily="49" charset="0"/>
              </a:rPr>
              <a:t> = T, </a:t>
            </a:r>
            <a:r>
              <a:rPr lang="en-US" sz="1200" dirty="0" err="1" smtClean="0">
                <a:latin typeface="Courier New" pitchFamily="49" charset="0"/>
                <a:cs typeface="Courier New" pitchFamily="49" charset="0"/>
              </a:rPr>
              <a:t>fix.last</a:t>
            </a:r>
            <a:r>
              <a:rPr lang="en-US" sz="1200" dirty="0" smtClean="0">
                <a:latin typeface="Courier New" pitchFamily="49" charset="0"/>
                <a:cs typeface="Courier New" pitchFamily="49" charset="0"/>
              </a:rPr>
              <a:t> = T, </a:t>
            </a:r>
            <a:r>
              <a:rPr lang="en-US" sz="1200" dirty="0" err="1" smtClean="0">
                <a:latin typeface="Courier New" pitchFamily="49" charset="0"/>
                <a:cs typeface="Courier New" pitchFamily="49" charset="0"/>
              </a:rPr>
              <a:t>u.a</a:t>
            </a:r>
            <a:r>
              <a:rPr lang="en-US" sz="1200" dirty="0" smtClean="0">
                <a:latin typeface="Courier New" pitchFamily="49" charset="0"/>
                <a:cs typeface="Courier New" pitchFamily="49" charset="0"/>
              </a:rPr>
              <a:t> = T, </a:t>
            </a:r>
            <a:r>
              <a:rPr lang="en-US" sz="1200" dirty="0" err="1" smtClean="0">
                <a:latin typeface="Courier New" pitchFamily="49" charset="0"/>
                <a:cs typeface="Courier New" pitchFamily="49" charset="0"/>
              </a:rPr>
              <a:t>v.a</a:t>
            </a:r>
            <a:r>
              <a:rPr lang="en-US" sz="1200" dirty="0" smtClean="0">
                <a:latin typeface="Courier New" pitchFamily="49" charset="0"/>
                <a:cs typeface="Courier New" pitchFamily="49" charset="0"/>
              </a:rPr>
              <a:t> = T, </a:t>
            </a:r>
            <a:r>
              <a:rPr lang="en-US" sz="1200" dirty="0" err="1" smtClean="0">
                <a:latin typeface="Courier New" pitchFamily="49" charset="0"/>
                <a:cs typeface="Courier New" pitchFamily="49" charset="0"/>
              </a:rPr>
              <a:t>D.a</a:t>
            </a:r>
            <a:r>
              <a:rPr lang="en-US" sz="1200" dirty="0" smtClean="0">
                <a:latin typeface="Courier New" pitchFamily="49" charset="0"/>
                <a:cs typeface="Courier New" pitchFamily="49" charset="0"/>
              </a:rPr>
              <a:t> = T, </a:t>
            </a:r>
            <a:r>
              <a:rPr lang="en-US" sz="1200" b="1" dirty="0" err="1" smtClean="0">
                <a:latin typeface="Courier New" pitchFamily="49" charset="0"/>
                <a:cs typeface="Courier New" pitchFamily="49" charset="0"/>
              </a:rPr>
              <a:t>bx.a</a:t>
            </a:r>
            <a:r>
              <a:rPr lang="en-US" sz="1200" b="1" dirty="0" smtClean="0">
                <a:latin typeface="Courier New" pitchFamily="49" charset="0"/>
                <a:cs typeface="Courier New" pitchFamily="49" charset="0"/>
              </a:rPr>
              <a:t> = F, </a:t>
            </a:r>
            <a:r>
              <a:rPr lang="en-US" sz="1200" b="1" dirty="0" err="1" smtClean="0">
                <a:latin typeface="Courier New" pitchFamily="49" charset="0"/>
                <a:cs typeface="Courier New" pitchFamily="49" charset="0"/>
              </a:rPr>
              <a:t>by.a</a:t>
            </a:r>
            <a:r>
              <a:rPr lang="en-US" sz="1200" b="1" dirty="0" smtClean="0">
                <a:latin typeface="Courier New" pitchFamily="49" charset="0"/>
                <a:cs typeface="Courier New" pitchFamily="49" charset="0"/>
              </a:rPr>
              <a:t> = F</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bsst.a</a:t>
            </a:r>
            <a:r>
              <a:rPr lang="en-US" sz="1200" dirty="0" smtClean="0">
                <a:latin typeface="Courier New" pitchFamily="49" charset="0"/>
                <a:cs typeface="Courier New" pitchFamily="49" charset="0"/>
              </a:rPr>
              <a:t> = T, </a:t>
            </a:r>
            <a:r>
              <a:rPr lang="en-US" sz="1200" dirty="0" err="1" smtClean="0">
                <a:latin typeface="Courier New" pitchFamily="49" charset="0"/>
                <a:cs typeface="Courier New" pitchFamily="49" charset="0"/>
              </a:rPr>
              <a:t>sx.a</a:t>
            </a:r>
            <a:r>
              <a:rPr lang="en-US" sz="1200" dirty="0" smtClean="0">
                <a:latin typeface="Courier New" pitchFamily="49" charset="0"/>
                <a:cs typeface="Courier New" pitchFamily="49" charset="0"/>
              </a:rPr>
              <a:t> = T, </a:t>
            </a:r>
            <a:r>
              <a:rPr lang="en-US" sz="1200" dirty="0" err="1" smtClean="0">
                <a:latin typeface="Courier New" pitchFamily="49" charset="0"/>
                <a:cs typeface="Courier New" pitchFamily="49" charset="0"/>
              </a:rPr>
              <a:t>sy.a</a:t>
            </a:r>
            <a:r>
              <a:rPr lang="en-US" sz="1200" dirty="0" smtClean="0">
                <a:latin typeface="Courier New" pitchFamily="49" charset="0"/>
                <a:cs typeface="Courier New" pitchFamily="49" charset="0"/>
              </a:rPr>
              <a:t> = T, </a:t>
            </a:r>
            <a:r>
              <a:rPr lang="en-US" sz="1200" dirty="0" err="1" smtClean="0">
                <a:latin typeface="Courier New" pitchFamily="49" charset="0"/>
                <a:cs typeface="Courier New" pitchFamily="49" charset="0"/>
              </a:rPr>
              <a:t>ssst.a</a:t>
            </a:r>
            <a:r>
              <a:rPr lang="en-US" sz="1200" dirty="0" smtClean="0">
                <a:latin typeface="Courier New" pitchFamily="49" charset="0"/>
                <a:cs typeface="Courier New" pitchFamily="49" charset="0"/>
              </a:rPr>
              <a:t> = T, a0.a = T, b0.a = T, </a:t>
            </a:r>
            <a:r>
              <a:rPr lang="en-US" sz="1200" b="1" dirty="0" err="1" smtClean="0">
                <a:latin typeface="Courier New" pitchFamily="49" charset="0"/>
                <a:cs typeface="Courier New" pitchFamily="49" charset="0"/>
              </a:rPr>
              <a:t>r.a</a:t>
            </a:r>
            <a:r>
              <a:rPr lang="en-US" sz="1200" b="1" dirty="0" smtClean="0">
                <a:latin typeface="Courier New" pitchFamily="49" charset="0"/>
                <a:cs typeface="Courier New" pitchFamily="49" charset="0"/>
              </a:rPr>
              <a:t> = FALSE</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u.init</a:t>
            </a:r>
            <a:r>
              <a:rPr lang="en-US" sz="1200" dirty="0" smtClean="0">
                <a:latin typeface="Courier New" pitchFamily="49" charset="0"/>
                <a:cs typeface="Courier New" pitchFamily="49" charset="0"/>
              </a:rPr>
              <a:t> = 0, </a:t>
            </a:r>
            <a:r>
              <a:rPr lang="en-US" sz="1200" dirty="0" err="1" smtClean="0">
                <a:latin typeface="Courier New" pitchFamily="49" charset="0"/>
                <a:cs typeface="Courier New" pitchFamily="49" charset="0"/>
              </a:rPr>
              <a:t>v.init</a:t>
            </a:r>
            <a:r>
              <a:rPr lang="en-US" sz="1200" dirty="0" smtClean="0">
                <a:latin typeface="Courier New" pitchFamily="49" charset="0"/>
                <a:cs typeface="Courier New" pitchFamily="49" charset="0"/>
              </a:rPr>
              <a:t> = 0, </a:t>
            </a:r>
            <a:r>
              <a:rPr lang="en-US" sz="1200" dirty="0" err="1" smtClean="0">
                <a:latin typeface="Courier New" pitchFamily="49" charset="0"/>
                <a:cs typeface="Courier New" pitchFamily="49" charset="0"/>
              </a:rPr>
              <a:t>D.init</a:t>
            </a:r>
            <a:r>
              <a:rPr lang="en-US" sz="1200" dirty="0" smtClean="0">
                <a:latin typeface="Courier New" pitchFamily="49" charset="0"/>
                <a:cs typeface="Courier New" pitchFamily="49" charset="0"/>
              </a:rPr>
              <a:t> = 100, </a:t>
            </a:r>
            <a:r>
              <a:rPr lang="en-US" sz="1200" dirty="0" err="1" smtClean="0">
                <a:latin typeface="Courier New" pitchFamily="49" charset="0"/>
                <a:cs typeface="Courier New" pitchFamily="49" charset="0"/>
              </a:rPr>
              <a:t>bx.init</a:t>
            </a:r>
            <a:r>
              <a:rPr lang="en-US" sz="1200" dirty="0" smtClean="0">
                <a:latin typeface="Courier New" pitchFamily="49" charset="0"/>
                <a:cs typeface="Courier New" pitchFamily="49" charset="0"/>
              </a:rPr>
              <a:t> = 0, </a:t>
            </a:r>
            <a:r>
              <a:rPr lang="en-US" sz="1200" dirty="0" err="1" smtClean="0">
                <a:latin typeface="Courier New" pitchFamily="49" charset="0"/>
                <a:cs typeface="Courier New" pitchFamily="49" charset="0"/>
              </a:rPr>
              <a:t>by.init</a:t>
            </a:r>
            <a:r>
              <a:rPr lang="en-US" sz="1200" dirty="0" smtClean="0">
                <a:latin typeface="Courier New" pitchFamily="49" charset="0"/>
                <a:cs typeface="Courier New" pitchFamily="49" charset="0"/>
              </a:rPr>
              <a:t> = 0, </a:t>
            </a:r>
            <a:r>
              <a:rPr lang="en-US" sz="1200" dirty="0" err="1" smtClean="0">
                <a:latin typeface="Courier New" pitchFamily="49" charset="0"/>
                <a:cs typeface="Courier New" pitchFamily="49" charset="0"/>
              </a:rPr>
              <a:t>bsst.init</a:t>
            </a:r>
            <a:r>
              <a:rPr lang="en-US" sz="1200" dirty="0" smtClean="0">
                <a:latin typeface="Courier New" pitchFamily="49" charset="0"/>
                <a:cs typeface="Courier New" pitchFamily="49" charset="0"/>
              </a:rPr>
              <a:t> = 0, </a:t>
            </a:r>
            <a:r>
              <a:rPr lang="en-US" sz="1200" dirty="0" err="1" smtClean="0">
                <a:latin typeface="Courier New" pitchFamily="49" charset="0"/>
                <a:cs typeface="Courier New" pitchFamily="49" charset="0"/>
              </a:rPr>
              <a:t>sx.init</a:t>
            </a:r>
            <a:r>
              <a:rPr lang="en-US" sz="1200" dirty="0" smtClean="0">
                <a:latin typeface="Courier New" pitchFamily="49" charset="0"/>
                <a:cs typeface="Courier New" pitchFamily="49" charset="0"/>
              </a:rPr>
              <a:t> = 0.1, </a:t>
            </a:r>
            <a:r>
              <a:rPr lang="en-US" sz="1200" dirty="0" err="1" smtClean="0">
                <a:latin typeface="Courier New" pitchFamily="49" charset="0"/>
                <a:cs typeface="Courier New" pitchFamily="49" charset="0"/>
              </a:rPr>
              <a:t>sy.init</a:t>
            </a:r>
            <a:r>
              <a:rPr lang="en-US" sz="1200" dirty="0" smtClean="0">
                <a:latin typeface="Courier New" pitchFamily="49" charset="0"/>
                <a:cs typeface="Courier New" pitchFamily="49" charset="0"/>
              </a:rPr>
              <a:t> = 1, </a:t>
            </a:r>
            <a:r>
              <a:rPr lang="en-US" sz="1200" dirty="0" err="1" smtClean="0">
                <a:latin typeface="Courier New" pitchFamily="49" charset="0"/>
                <a:cs typeface="Courier New" pitchFamily="49" charset="0"/>
              </a:rPr>
              <a:t>ssst.init</a:t>
            </a:r>
            <a:r>
              <a:rPr lang="en-US" sz="1200" dirty="0" smtClean="0">
                <a:latin typeface="Courier New" pitchFamily="49" charset="0"/>
                <a:cs typeface="Courier New" pitchFamily="49" charset="0"/>
              </a:rPr>
              <a:t> = 0.1, a0.init = 0.001, b0.init = 0, </a:t>
            </a:r>
            <a:r>
              <a:rPr lang="en-US" sz="1200" dirty="0" err="1" smtClean="0">
                <a:latin typeface="Courier New" pitchFamily="49" charset="0"/>
                <a:cs typeface="Courier New" pitchFamily="49" charset="0"/>
              </a:rPr>
              <a:t>r.init</a:t>
            </a:r>
            <a:r>
              <a:rPr lang="en-US" sz="1200" dirty="0" smtClean="0">
                <a:latin typeface="Courier New" pitchFamily="49" charset="0"/>
                <a:cs typeface="Courier New" pitchFamily="49" charset="0"/>
              </a:rPr>
              <a:t> = 200)</a:t>
            </a:r>
            <a:endParaRPr lang="en-US" sz="12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Ben\PROJECTS\Classwork\2010\TaggingCourse\lecture\mooring light one day.jpeg"/>
          <p:cNvPicPr>
            <a:picLocks noGrp="1" noChangeAspect="1" noChangeArrowheads="1"/>
          </p:cNvPicPr>
          <p:nvPr>
            <p:ph idx="1"/>
          </p:nvPr>
        </p:nvPicPr>
        <p:blipFill>
          <a:blip r:embed="rId3" cstate="screen"/>
          <a:srcRect/>
          <a:stretch>
            <a:fillRect/>
          </a:stretch>
        </p:blipFill>
        <p:spPr bwMode="auto">
          <a:xfrm>
            <a:off x="261708" y="88702"/>
            <a:ext cx="8653692" cy="6639004"/>
          </a:xfrm>
          <a:prstGeom prst="rect">
            <a:avLst/>
          </a:prstGeom>
          <a:noFill/>
        </p:spPr>
      </p:pic>
      <p:sp>
        <p:nvSpPr>
          <p:cNvPr id="10" name="TextBox 9"/>
          <p:cNvSpPr txBox="1"/>
          <p:nvPr/>
        </p:nvSpPr>
        <p:spPr>
          <a:xfrm>
            <a:off x="3048000" y="6324600"/>
            <a:ext cx="4038600" cy="369332"/>
          </a:xfrm>
          <a:prstGeom prst="rect">
            <a:avLst/>
          </a:prstGeom>
          <a:noFill/>
        </p:spPr>
        <p:txBody>
          <a:bodyPr wrap="square" rtlCol="0">
            <a:spAutoFit/>
          </a:bodyPr>
          <a:lstStyle/>
          <a:p>
            <a:r>
              <a:rPr lang="en-US" dirty="0" smtClean="0"/>
              <a:t>Mooring Data off New Caledonia</a:t>
            </a:r>
            <a:endParaRPr lang="en-US" dirty="0"/>
          </a:p>
        </p:txBody>
      </p:sp>
      <p:sp>
        <p:nvSpPr>
          <p:cNvPr id="11" name="Oval 10"/>
          <p:cNvSpPr/>
          <p:nvPr/>
        </p:nvSpPr>
        <p:spPr>
          <a:xfrm>
            <a:off x="1905000" y="914400"/>
            <a:ext cx="1066800" cy="4267200"/>
          </a:xfrm>
          <a:prstGeom prst="ellipse">
            <a:avLst/>
          </a:prstGeom>
          <a:solidFill>
            <a:schemeClr val="accent2">
              <a:lumMod val="75000"/>
              <a:alpha val="2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rot="16200000" flipH="1">
            <a:off x="-266698" y="3314699"/>
            <a:ext cx="5486400" cy="76202"/>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562600" y="1295400"/>
            <a:ext cx="1143000" cy="4572000"/>
          </a:xfrm>
          <a:prstGeom prst="ellipse">
            <a:avLst/>
          </a:prstGeom>
          <a:solidFill>
            <a:schemeClr val="tx2">
              <a:lumMod val="40000"/>
              <a:lumOff val="60000"/>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rot="16200000" flipH="1">
            <a:off x="3401121" y="3304477"/>
            <a:ext cx="5465956" cy="76201"/>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0" name="Right Brace 19"/>
          <p:cNvSpPr/>
          <p:nvPr/>
        </p:nvSpPr>
        <p:spPr>
          <a:xfrm rot="5400000">
            <a:off x="4027170" y="2983230"/>
            <a:ext cx="632460" cy="3657600"/>
          </a:xfrm>
          <a:prstGeom prst="rightBrace">
            <a:avLst>
              <a:gd name="adj1" fmla="val 13253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p:cNvCxnSpPr/>
          <p:nvPr/>
        </p:nvCxnSpPr>
        <p:spPr>
          <a:xfrm rot="16200000" flipH="1">
            <a:off x="1562101" y="3314699"/>
            <a:ext cx="5486400" cy="76202"/>
          </a:xfrm>
          <a:prstGeom prst="line">
            <a:avLst/>
          </a:prstGeom>
          <a:ln/>
        </p:spPr>
        <p:style>
          <a:lnRef idx="3">
            <a:schemeClr val="accent2"/>
          </a:lnRef>
          <a:fillRef idx="0">
            <a:schemeClr val="accent2"/>
          </a:fillRef>
          <a:effectRef idx="2">
            <a:schemeClr val="accent2"/>
          </a:effectRef>
          <a:fontRef idx="minor">
            <a:schemeClr val="tx1"/>
          </a:fontRef>
        </p:style>
      </p:cxnSp>
      <p:sp>
        <p:nvSpPr>
          <p:cNvPr id="25" name="TextBox 24"/>
          <p:cNvSpPr txBox="1"/>
          <p:nvPr/>
        </p:nvSpPr>
        <p:spPr>
          <a:xfrm>
            <a:off x="3124200" y="5562600"/>
            <a:ext cx="1246110" cy="369332"/>
          </a:xfrm>
          <a:prstGeom prst="rect">
            <a:avLst/>
          </a:prstGeom>
          <a:noFill/>
        </p:spPr>
        <p:txBody>
          <a:bodyPr wrap="none" rtlCol="0">
            <a:spAutoFit/>
          </a:bodyPr>
          <a:lstStyle/>
          <a:p>
            <a:r>
              <a:rPr lang="en-US" b="1" dirty="0" smtClean="0">
                <a:solidFill>
                  <a:schemeClr val="accent2">
                    <a:lumMod val="75000"/>
                  </a:schemeClr>
                </a:solidFill>
              </a:rPr>
              <a:t>Local Noon</a:t>
            </a:r>
            <a:endParaRPr lang="en-US" b="1" dirty="0">
              <a:solidFill>
                <a:schemeClr val="accent2">
                  <a:lumMod val="75000"/>
                </a:schemeClr>
              </a:solidFill>
            </a:endParaRPr>
          </a:p>
        </p:txBody>
      </p:sp>
      <p:sp>
        <p:nvSpPr>
          <p:cNvPr id="26" name="TextBox 25"/>
          <p:cNvSpPr txBox="1"/>
          <p:nvPr/>
        </p:nvSpPr>
        <p:spPr>
          <a:xfrm>
            <a:off x="1371600" y="5410200"/>
            <a:ext cx="885179" cy="369332"/>
          </a:xfrm>
          <a:prstGeom prst="rect">
            <a:avLst/>
          </a:prstGeom>
          <a:noFill/>
        </p:spPr>
        <p:txBody>
          <a:bodyPr wrap="none" rtlCol="0">
            <a:spAutoFit/>
          </a:bodyPr>
          <a:lstStyle/>
          <a:p>
            <a:r>
              <a:rPr lang="en-US" b="1" dirty="0" smtClean="0">
                <a:solidFill>
                  <a:srgbClr val="FF0000"/>
                </a:solidFill>
              </a:rPr>
              <a:t>Sunrise</a:t>
            </a:r>
            <a:endParaRPr lang="en-US" b="1" dirty="0">
              <a:solidFill>
                <a:srgbClr val="FF0000"/>
              </a:solidFill>
            </a:endParaRPr>
          </a:p>
        </p:txBody>
      </p:sp>
      <p:sp>
        <p:nvSpPr>
          <p:cNvPr id="27" name="TextBox 26"/>
          <p:cNvSpPr txBox="1"/>
          <p:nvPr/>
        </p:nvSpPr>
        <p:spPr>
          <a:xfrm>
            <a:off x="6477000" y="5562600"/>
            <a:ext cx="825867" cy="369332"/>
          </a:xfrm>
          <a:prstGeom prst="rect">
            <a:avLst/>
          </a:prstGeom>
          <a:noFill/>
        </p:spPr>
        <p:txBody>
          <a:bodyPr wrap="none" rtlCol="0">
            <a:spAutoFit/>
          </a:bodyPr>
          <a:lstStyle/>
          <a:p>
            <a:r>
              <a:rPr lang="en-US" b="1" dirty="0" smtClean="0">
                <a:solidFill>
                  <a:schemeClr val="accent1">
                    <a:lumMod val="75000"/>
                  </a:schemeClr>
                </a:solidFill>
              </a:rPr>
              <a:t>Sunset</a:t>
            </a:r>
            <a:endParaRPr lang="en-US" b="1"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P spid="25"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cstate="screen"/>
          <a:srcRect/>
          <a:stretch>
            <a:fillRect/>
          </a:stretch>
        </p:blipFill>
        <p:spPr bwMode="auto">
          <a:xfrm>
            <a:off x="990600" y="3200400"/>
            <a:ext cx="7115949" cy="3548063"/>
          </a:xfrm>
          <a:prstGeom prst="rect">
            <a:avLst/>
          </a:prstGeom>
          <a:noFill/>
          <a:ln w="9525">
            <a:noFill/>
            <a:miter lim="800000"/>
            <a:headEnd/>
            <a:tailEnd/>
          </a:ln>
          <a:effectLst/>
        </p:spPr>
      </p:pic>
      <p:sp>
        <p:nvSpPr>
          <p:cNvPr id="3" name="Rectangle 2"/>
          <p:cNvSpPr/>
          <p:nvPr/>
        </p:nvSpPr>
        <p:spPr>
          <a:xfrm>
            <a:off x="152400" y="533400"/>
            <a:ext cx="4572000" cy="1477328"/>
          </a:xfrm>
          <a:prstGeom prst="rect">
            <a:avLst/>
          </a:prstGeom>
        </p:spPr>
        <p:txBody>
          <a:bodyPr>
            <a:spAutoFit/>
          </a:bodyPr>
          <a:lstStyle/>
          <a:p>
            <a:r>
              <a:rPr lang="en-US" dirty="0" smtClean="0"/>
              <a:t>#R-</a:t>
            </a:r>
            <a:r>
              <a:rPr lang="en-US" dirty="0" err="1" smtClean="0"/>
              <a:t>KFtrack</a:t>
            </a:r>
            <a:r>
              <a:rPr lang="en-US" dirty="0" smtClean="0"/>
              <a:t> fit</a:t>
            </a:r>
          </a:p>
          <a:p>
            <a:r>
              <a:rPr lang="en-US" dirty="0" smtClean="0"/>
              <a:t>#Thu Apr 15 14:00:47 2010</a:t>
            </a:r>
          </a:p>
          <a:p>
            <a:r>
              <a:rPr lang="en-US" dirty="0" smtClean="0"/>
              <a:t>#Number of observations: 45</a:t>
            </a:r>
          </a:p>
          <a:p>
            <a:r>
              <a:rPr lang="en-US" dirty="0" smtClean="0"/>
              <a:t>#Negative log likelihood: 325.074</a:t>
            </a:r>
          </a:p>
          <a:p>
            <a:r>
              <a:rPr lang="en-US" dirty="0" smtClean="0"/>
              <a:t>#The convergence criteria was met</a:t>
            </a:r>
            <a:endParaRPr lang="en-US" dirty="0"/>
          </a:p>
        </p:txBody>
      </p:sp>
      <p:sp>
        <p:nvSpPr>
          <p:cNvPr id="4" name="TextBox 3"/>
          <p:cNvSpPr txBox="1"/>
          <p:nvPr/>
        </p:nvSpPr>
        <p:spPr>
          <a:xfrm>
            <a:off x="76200" y="0"/>
            <a:ext cx="5114990" cy="461665"/>
          </a:xfrm>
          <a:prstGeom prst="rect">
            <a:avLst/>
          </a:prstGeom>
          <a:noFill/>
        </p:spPr>
        <p:txBody>
          <a:bodyPr wrap="none" rtlCol="0">
            <a:spAutoFit/>
          </a:bodyPr>
          <a:lstStyle/>
          <a:p>
            <a:r>
              <a:rPr lang="en-US" sz="2400" dirty="0" smtClean="0"/>
              <a:t>Parameter Estimates for </a:t>
            </a:r>
            <a:r>
              <a:rPr lang="en-US" sz="2400" dirty="0" err="1" smtClean="0"/>
              <a:t>ukfsst</a:t>
            </a:r>
            <a:r>
              <a:rPr lang="en-US" sz="2400" dirty="0" smtClean="0"/>
              <a:t> example</a:t>
            </a:r>
            <a:endParaRPr lang="en-US" sz="2400" dirty="0"/>
          </a:p>
        </p:txBody>
      </p:sp>
      <p:graphicFrame>
        <p:nvGraphicFramePr>
          <p:cNvPr id="6" name="Table 5"/>
          <p:cNvGraphicFramePr>
            <a:graphicFrameLocks noGrp="1"/>
          </p:cNvGraphicFramePr>
          <p:nvPr/>
        </p:nvGraphicFramePr>
        <p:xfrm>
          <a:off x="0" y="2133600"/>
          <a:ext cx="9144000" cy="990600"/>
        </p:xfrm>
        <a:graphic>
          <a:graphicData uri="http://schemas.openxmlformats.org/drawingml/2006/table">
            <a:tbl>
              <a:tblPr bandRow="1">
                <a:tableStyleId>{9D7B26C5-4107-4FEC-AEDC-1716B250A1EF}</a:tableStyleId>
              </a:tblPr>
              <a:tblGrid>
                <a:gridCol w="762000"/>
                <a:gridCol w="762000"/>
                <a:gridCol w="762000"/>
                <a:gridCol w="762000"/>
                <a:gridCol w="762000"/>
                <a:gridCol w="762000"/>
                <a:gridCol w="762000"/>
                <a:gridCol w="762000"/>
                <a:gridCol w="762000"/>
                <a:gridCol w="762000"/>
                <a:gridCol w="762000"/>
                <a:gridCol w="762000"/>
              </a:tblGrid>
              <a:tr h="330200">
                <a:tc>
                  <a:txBody>
                    <a:bodyPr/>
                    <a:lstStyle/>
                    <a:p>
                      <a:pPr algn="ctr" fontAlgn="b"/>
                      <a:r>
                        <a:rPr lang="en-US" sz="1200" b="1" u="none" strike="noStrike" dirty="0"/>
                        <a:t>u</a:t>
                      </a:r>
                      <a:endParaRPr lang="en-US" sz="1200" b="1" i="0" u="none" strike="noStrike" dirty="0">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v</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D</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bx</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by</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bsst</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sx</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sy</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ssst</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radius</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a0</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b0</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0200">
                <a:tc>
                  <a:txBody>
                    <a:bodyPr/>
                    <a:lstStyle/>
                    <a:p>
                      <a:pPr algn="ctr" fontAlgn="b"/>
                      <a:r>
                        <a:rPr lang="en-US" sz="1200" b="1" u="none" strike="noStrike"/>
                        <a:t>-5.25742</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t>7.323999</a:t>
                      </a:r>
                      <a:endParaRPr lang="en-US" sz="1200" b="1" i="0" u="none" strike="noStrike" dirty="0">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1231.295</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t>0</a:t>
                      </a:r>
                      <a:endParaRPr lang="en-US" sz="1200" b="1" i="0" u="none" strike="noStrike" dirty="0">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-0.75434</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3.296683</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2.658787</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0.407174</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200</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0.084848</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52.35625</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0200">
                <a:tc>
                  <a:txBody>
                    <a:bodyPr/>
                    <a:lstStyle/>
                    <a:p>
                      <a:pPr algn="ctr" fontAlgn="b"/>
                      <a:r>
                        <a:rPr lang="en-US" sz="1200" b="1" u="none" strike="noStrike"/>
                        <a:t>4.8327</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4.3202</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349.31</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0.24901</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0.42093</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0.72155</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0.14663</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a:t>0.07604</a:t>
                      </a:r>
                      <a:endParaRPr lang="en-US" sz="1200" b="1" i="0" u="none" strike="noStrike">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t>5.5784</a:t>
                      </a:r>
                      <a:endParaRPr lang="en-US" sz="1200" b="1" i="0" u="none" strike="noStrike" dirty="0">
                        <a:solidFill>
                          <a:srgbClr val="000000"/>
                        </a:solidFill>
                        <a:latin typeface="Calibri"/>
                      </a:endParaRPr>
                    </a:p>
                  </a:txBody>
                  <a:tcPr marL="7937" marR="7937" marT="79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step2"/>
          <p:cNvPicPr>
            <a:picLocks noChangeAspect="1" noChangeArrowheads="1"/>
          </p:cNvPicPr>
          <p:nvPr/>
        </p:nvPicPr>
        <p:blipFill>
          <a:blip r:embed="rId3" cstate="screen"/>
          <a:srcRect/>
          <a:stretch>
            <a:fillRect/>
          </a:stretch>
        </p:blipFill>
        <p:spPr>
          <a:xfrm>
            <a:off x="5410200" y="2667000"/>
            <a:ext cx="3733800" cy="3733800"/>
          </a:xfrm>
          <a:prstGeom prst="rect">
            <a:avLst/>
          </a:prstGeom>
        </p:spPr>
      </p:pic>
      <p:pic>
        <p:nvPicPr>
          <p:cNvPr id="8194" name="Picture 2"/>
          <p:cNvPicPr>
            <a:picLocks noGrp="1" noChangeAspect="1" noChangeArrowheads="1"/>
          </p:cNvPicPr>
          <p:nvPr>
            <p:ph/>
          </p:nvPr>
        </p:nvPicPr>
        <p:blipFill>
          <a:blip r:embed="rId4" cstate="screen">
            <a:clrChange>
              <a:clrFrom>
                <a:srgbClr val="FFFFFF"/>
              </a:clrFrom>
              <a:clrTo>
                <a:srgbClr val="FFFFFF">
                  <a:alpha val="0"/>
                </a:srgbClr>
              </a:clrTo>
            </a:clrChange>
          </a:blip>
          <a:srcRect/>
          <a:stretch>
            <a:fillRect/>
          </a:stretch>
        </p:blipFill>
        <p:spPr bwMode="auto">
          <a:xfrm>
            <a:off x="152400" y="685800"/>
            <a:ext cx="6419267" cy="5851525"/>
          </a:xfrm>
          <a:prstGeom prst="rect">
            <a:avLst/>
          </a:prstGeom>
          <a:noFill/>
          <a:ln w="9525">
            <a:noFill/>
            <a:miter lim="800000"/>
            <a:headEnd/>
            <a:tailEnd/>
          </a:ln>
        </p:spPr>
      </p:pic>
      <p:cxnSp>
        <p:nvCxnSpPr>
          <p:cNvPr id="6" name="Straight Arrow Connector 5"/>
          <p:cNvCxnSpPr/>
          <p:nvPr/>
        </p:nvCxnSpPr>
        <p:spPr>
          <a:xfrm>
            <a:off x="3429000" y="5029200"/>
            <a:ext cx="1905000" cy="1588"/>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488668"/>
            <a:ext cx="9144000" cy="276999"/>
          </a:xfrm>
          <a:prstGeom prst="rect">
            <a:avLst/>
          </a:prstGeom>
        </p:spPr>
        <p:txBody>
          <a:bodyPr wrap="square">
            <a:spAutoFit/>
          </a:bodyPr>
          <a:lstStyle/>
          <a:p>
            <a:pPr algn="r"/>
            <a:r>
              <a:rPr lang="en-US" sz="1200" i="1" dirty="0" smtClean="0">
                <a:solidFill>
                  <a:schemeClr val="bg1">
                    <a:lumMod val="50000"/>
                  </a:schemeClr>
                </a:solidFill>
              </a:rPr>
              <a:t>Nielsen and </a:t>
            </a:r>
            <a:r>
              <a:rPr lang="en-US" sz="1200" i="1" dirty="0" err="1" smtClean="0">
                <a:solidFill>
                  <a:schemeClr val="bg1">
                    <a:lumMod val="50000"/>
                  </a:schemeClr>
                </a:solidFill>
              </a:rPr>
              <a:t>Sibert</a:t>
            </a:r>
            <a:r>
              <a:rPr lang="en-US" sz="1200" i="1" dirty="0" smtClean="0">
                <a:solidFill>
                  <a:schemeClr val="bg1">
                    <a:lumMod val="50000"/>
                  </a:schemeClr>
                </a:solidFill>
              </a:rPr>
              <a:t>: PFRP PI meeting 2006</a:t>
            </a:r>
            <a:endParaRPr lang="en-US"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3" cstate="print"/>
          <a:srcRect t="15691"/>
          <a:stretch>
            <a:fillRect/>
          </a:stretch>
        </p:blipFill>
        <p:spPr bwMode="auto">
          <a:xfrm>
            <a:off x="1588" y="1076325"/>
            <a:ext cx="9144000" cy="5781675"/>
          </a:xfrm>
          <a:prstGeom prst="rect">
            <a:avLst/>
          </a:prstGeom>
          <a:noFill/>
          <a:ln w="9525">
            <a:noFill/>
            <a:miter lim="800000"/>
            <a:headEnd/>
            <a:tailEnd/>
          </a:ln>
        </p:spPr>
      </p:pic>
      <p:sp>
        <p:nvSpPr>
          <p:cNvPr id="29699" name="Rectangle 2"/>
          <p:cNvSpPr>
            <a:spLocks noGrp="1" noChangeArrowheads="1"/>
          </p:cNvSpPr>
          <p:nvPr>
            <p:ph type="title"/>
          </p:nvPr>
        </p:nvSpPr>
        <p:spPr>
          <a:xfrm>
            <a:off x="381000" y="0"/>
            <a:ext cx="8229600" cy="1143000"/>
          </a:xfrm>
        </p:spPr>
        <p:txBody>
          <a:bodyPr>
            <a:normAutofit fontScale="90000"/>
          </a:bodyPr>
          <a:lstStyle/>
          <a:p>
            <a:pPr eaLnBrk="1" hangingPunct="1"/>
            <a:r>
              <a:rPr lang="en-US" dirty="0" smtClean="0"/>
              <a:t>Longest track reconstructed by </a:t>
            </a:r>
            <a:r>
              <a:rPr lang="en-US" dirty="0" err="1" smtClean="0"/>
              <a:t>trackit+sst</a:t>
            </a:r>
            <a:endParaRPr lang="en-US" dirty="0" smtClean="0"/>
          </a:p>
        </p:txBody>
      </p:sp>
      <p:sp>
        <p:nvSpPr>
          <p:cNvPr id="29700" name="Rectangle 3"/>
          <p:cNvSpPr>
            <a:spLocks noGrp="1" noChangeArrowheads="1"/>
          </p:cNvSpPr>
          <p:nvPr>
            <p:ph type="body" idx="1"/>
          </p:nvPr>
        </p:nvSpPr>
        <p:spPr>
          <a:xfrm>
            <a:off x="2917825" y="4770438"/>
            <a:ext cx="5768975" cy="1355725"/>
          </a:xfrm>
        </p:spPr>
        <p:txBody>
          <a:bodyPr>
            <a:normAutofit fontScale="70000" lnSpcReduction="20000"/>
          </a:bodyPr>
          <a:lstStyle/>
          <a:p>
            <a:pPr eaLnBrk="1" hangingPunct="1"/>
            <a:r>
              <a:rPr lang="en-US" b="1" smtClean="0"/>
              <a:t>Bigeye tuna (&gt; 4 year; 2005 Apr – 2009 Jun)</a:t>
            </a:r>
          </a:p>
          <a:p>
            <a:pPr eaLnBrk="1" hangingPunct="1"/>
            <a:r>
              <a:rPr lang="en-US" b="1" smtClean="0"/>
              <a:t>Estimated length: 67 cm </a:t>
            </a:r>
            <a:r>
              <a:rPr lang="en-US" b="1" smtClean="0">
                <a:sym typeface="Wingdings" pitchFamily="2" charset="2"/>
              </a:rPr>
              <a:t> 159 cm</a:t>
            </a:r>
          </a:p>
          <a:p>
            <a:pPr eaLnBrk="1" hangingPunct="1"/>
            <a:r>
              <a:rPr lang="en-US" b="1" smtClean="0">
                <a:sym typeface="Wingdings" pitchFamily="2" charset="2"/>
              </a:rPr>
              <a:t>Recaptured 1245 km from tagging location</a:t>
            </a:r>
            <a:endParaRPr lang="en-US" b="1" smtClean="0"/>
          </a:p>
        </p:txBody>
      </p:sp>
      <p:sp>
        <p:nvSpPr>
          <p:cNvPr id="29701" name="Rectangle 5"/>
          <p:cNvSpPr>
            <a:spLocks noChangeArrowheads="1"/>
          </p:cNvSpPr>
          <p:nvPr/>
        </p:nvSpPr>
        <p:spPr bwMode="auto">
          <a:xfrm>
            <a:off x="5915025" y="6203950"/>
            <a:ext cx="3228975" cy="638175"/>
          </a:xfrm>
          <a:prstGeom prst="rect">
            <a:avLst/>
          </a:prstGeom>
          <a:solidFill>
            <a:schemeClr val="bg1"/>
          </a:solidFill>
          <a:ln w="9525">
            <a:noFill/>
            <a:miter lim="800000"/>
            <a:headEnd/>
            <a:tailEnd/>
          </a:ln>
        </p:spPr>
        <p:txBody>
          <a:bodyPr>
            <a:spAutoFit/>
          </a:bodyPr>
          <a:lstStyle/>
          <a:p>
            <a:pPr algn="l"/>
            <a:r>
              <a:rPr lang="en-US" sz="900" b="1" dirty="0"/>
              <a:t>Schaefer &amp; Fuller. 2010. Vertical movements, behavior, and habitat of </a:t>
            </a:r>
            <a:r>
              <a:rPr lang="en-US" sz="900" b="1" dirty="0" err="1"/>
              <a:t>bigeye</a:t>
            </a:r>
            <a:r>
              <a:rPr lang="en-US" sz="900" b="1" dirty="0"/>
              <a:t> tuna in the equatorial eastern </a:t>
            </a:r>
            <a:r>
              <a:rPr lang="en-US" sz="900" b="1" dirty="0" err="1"/>
              <a:t>Pacifc</a:t>
            </a:r>
            <a:r>
              <a:rPr lang="en-US" sz="900" b="1" dirty="0"/>
              <a:t> Ocean, ascertained from archival tag data. Mar Bio 10.1007/s00227-010-1524-3</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fontScale="90000"/>
          </a:bodyPr>
          <a:lstStyle/>
          <a:p>
            <a:pPr eaLnBrk="1" hangingPunct="1"/>
            <a:r>
              <a:rPr lang="en-US" dirty="0" smtClean="0"/>
              <a:t>Accuracy (from ~10 validation studies)</a:t>
            </a:r>
          </a:p>
        </p:txBody>
      </p:sp>
      <p:sp>
        <p:nvSpPr>
          <p:cNvPr id="1028" name="Rectangle 3"/>
          <p:cNvSpPr>
            <a:spLocks noGrp="1" noChangeArrowheads="1"/>
          </p:cNvSpPr>
          <p:nvPr>
            <p:ph type="body" idx="1"/>
          </p:nvPr>
        </p:nvSpPr>
        <p:spPr>
          <a:xfrm>
            <a:off x="457200" y="990600"/>
            <a:ext cx="8229600" cy="4929188"/>
          </a:xfrm>
        </p:spPr>
        <p:txBody>
          <a:bodyPr/>
          <a:lstStyle/>
          <a:p>
            <a:pPr algn="ctr" eaLnBrk="1" hangingPunct="1"/>
            <a:r>
              <a:rPr lang="en-US" dirty="0" smtClean="0"/>
              <a:t>A mixture of approaches (uncorrected, SST-matching, stat models)</a:t>
            </a:r>
          </a:p>
          <a:p>
            <a:pPr algn="ctr" eaLnBrk="1" hangingPunct="1"/>
            <a:r>
              <a:rPr lang="en-US" dirty="0" smtClean="0"/>
              <a:t>Root-mean-square errors</a:t>
            </a:r>
          </a:p>
        </p:txBody>
      </p:sp>
      <p:graphicFrame>
        <p:nvGraphicFramePr>
          <p:cNvPr id="1026" name="Object 0"/>
          <p:cNvGraphicFramePr>
            <a:graphicFrameLocks noChangeAspect="1"/>
          </p:cNvGraphicFramePr>
          <p:nvPr/>
        </p:nvGraphicFramePr>
        <p:xfrm>
          <a:off x="2400300" y="2000250"/>
          <a:ext cx="6210300" cy="4857750"/>
        </p:xfrm>
        <a:graphic>
          <a:graphicData uri="http://schemas.openxmlformats.org/presentationml/2006/ole">
            <p:oleObj spid="_x0000_s1026" name="Chart" r:id="rId4" imgW="7335000" imgH="5737680" progId="Excel.Sheet.8">
              <p:embed/>
            </p:oleObj>
          </a:graphicData>
        </a:graphic>
      </p:graphicFrame>
      <p:sp>
        <p:nvSpPr>
          <p:cNvPr id="1029" name="Text Box 8"/>
          <p:cNvSpPr txBox="1">
            <a:spLocks noChangeArrowheads="1"/>
          </p:cNvSpPr>
          <p:nvPr/>
        </p:nvSpPr>
        <p:spPr bwMode="auto">
          <a:xfrm>
            <a:off x="990600" y="2103438"/>
            <a:ext cx="2171700" cy="274637"/>
          </a:xfrm>
          <a:prstGeom prst="rect">
            <a:avLst/>
          </a:prstGeom>
          <a:noFill/>
          <a:ln w="9525">
            <a:noFill/>
            <a:miter lim="800000"/>
            <a:headEnd/>
            <a:tailEnd/>
          </a:ln>
        </p:spPr>
        <p:txBody>
          <a:bodyPr wrap="none">
            <a:spAutoFit/>
          </a:bodyPr>
          <a:lstStyle/>
          <a:p>
            <a:pPr algn="l"/>
            <a:r>
              <a:rPr lang="en-US" sz="1200" b="1"/>
              <a:t>Root mean square (Degree)</a:t>
            </a:r>
          </a:p>
        </p:txBody>
      </p:sp>
      <p:sp>
        <p:nvSpPr>
          <p:cNvPr id="1030" name="Rectangle 9"/>
          <p:cNvSpPr>
            <a:spLocks noChangeArrowheads="1"/>
          </p:cNvSpPr>
          <p:nvPr/>
        </p:nvSpPr>
        <p:spPr bwMode="auto">
          <a:xfrm>
            <a:off x="282575" y="6137275"/>
            <a:ext cx="2055813" cy="457200"/>
          </a:xfrm>
          <a:prstGeom prst="rect">
            <a:avLst/>
          </a:prstGeom>
          <a:noFill/>
          <a:ln w="9525">
            <a:noFill/>
            <a:miter lim="800000"/>
            <a:headEnd/>
            <a:tailEnd/>
          </a:ln>
        </p:spPr>
        <p:txBody>
          <a:bodyPr wrap="none">
            <a:spAutoFit/>
          </a:bodyPr>
          <a:lstStyle/>
          <a:p>
            <a:pPr algn="r"/>
            <a:r>
              <a:rPr lang="en-US" sz="1200"/>
              <a:t>1 deg ~ 80 km in longitude/ </a:t>
            </a:r>
          </a:p>
          <a:p>
            <a:pPr algn="r"/>
            <a:r>
              <a:rPr lang="en-US" sz="1200"/>
              <a:t>110 km in latitude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Grp="1" noChangeAspect="1" noChangeArrowheads="1"/>
          </p:cNvPicPr>
          <p:nvPr>
            <p:ph/>
          </p:nvPr>
        </p:nvPicPr>
        <p:blipFill>
          <a:blip r:embed="rId3" cstate="print"/>
          <a:srcRect l="10325" t="7022" r="12814"/>
          <a:stretch>
            <a:fillRect/>
          </a:stretch>
        </p:blipFill>
        <p:spPr bwMode="auto">
          <a:xfrm>
            <a:off x="0" y="0"/>
            <a:ext cx="5715000" cy="6776753"/>
          </a:xfrm>
          <a:prstGeom prst="rect">
            <a:avLst/>
          </a:prstGeom>
          <a:noFill/>
          <a:ln w="9525">
            <a:noFill/>
            <a:miter lim="800000"/>
            <a:headEnd/>
            <a:tailEnd/>
          </a:ln>
        </p:spPr>
      </p:pic>
      <p:sp>
        <p:nvSpPr>
          <p:cNvPr id="9" name="Rectangle 8"/>
          <p:cNvSpPr/>
          <p:nvPr/>
        </p:nvSpPr>
        <p:spPr>
          <a:xfrm>
            <a:off x="5791200" y="5657671"/>
            <a:ext cx="3352800" cy="1200329"/>
          </a:xfrm>
          <a:prstGeom prst="rect">
            <a:avLst/>
          </a:prstGeom>
        </p:spPr>
        <p:txBody>
          <a:bodyPr wrap="square">
            <a:spAutoFit/>
          </a:bodyPr>
          <a:lstStyle/>
          <a:p>
            <a:r>
              <a:rPr lang="en-US" sz="1200" b="1" i="1" dirty="0" err="1" smtClean="0">
                <a:solidFill>
                  <a:schemeClr val="bg1">
                    <a:lumMod val="50000"/>
                  </a:schemeClr>
                </a:solidFill>
              </a:rPr>
              <a:t>Sibert</a:t>
            </a:r>
            <a:r>
              <a:rPr lang="en-US" sz="1200" b="1" i="1" dirty="0" smtClean="0">
                <a:solidFill>
                  <a:schemeClr val="bg1">
                    <a:lumMod val="50000"/>
                  </a:schemeClr>
                </a:solidFill>
              </a:rPr>
              <a:t>, J.; </a:t>
            </a:r>
            <a:r>
              <a:rPr lang="en-US" sz="1200" b="1" i="1" dirty="0" err="1" smtClean="0">
                <a:solidFill>
                  <a:schemeClr val="bg1">
                    <a:lumMod val="50000"/>
                  </a:schemeClr>
                </a:solidFill>
              </a:rPr>
              <a:t>Lutcavage</a:t>
            </a:r>
            <a:r>
              <a:rPr lang="en-US" sz="1200" b="1" i="1" dirty="0" smtClean="0">
                <a:solidFill>
                  <a:schemeClr val="bg1">
                    <a:lumMod val="50000"/>
                  </a:schemeClr>
                </a:solidFill>
              </a:rPr>
              <a:t>, M.; Nielsen, A.; Brill, R. &amp; Wilson, S.</a:t>
            </a:r>
          </a:p>
          <a:p>
            <a:r>
              <a:rPr lang="en-US" sz="1200" b="1" i="1" dirty="0" smtClean="0">
                <a:solidFill>
                  <a:schemeClr val="bg1">
                    <a:lumMod val="50000"/>
                  </a:schemeClr>
                </a:solidFill>
              </a:rPr>
              <a:t> Inter-annual variation in large-scale movement of Atlantic </a:t>
            </a:r>
            <a:r>
              <a:rPr lang="en-US" sz="1200" b="1" i="1" dirty="0" err="1" smtClean="0">
                <a:solidFill>
                  <a:schemeClr val="bg1">
                    <a:lumMod val="50000"/>
                  </a:schemeClr>
                </a:solidFill>
              </a:rPr>
              <a:t>bluefin</a:t>
            </a:r>
            <a:r>
              <a:rPr lang="en-US" sz="1200" b="1" i="1" dirty="0" smtClean="0">
                <a:solidFill>
                  <a:schemeClr val="bg1">
                    <a:lumMod val="50000"/>
                  </a:schemeClr>
                </a:solidFill>
              </a:rPr>
              <a:t> tuna (</a:t>
            </a:r>
            <a:r>
              <a:rPr lang="en-US" sz="1200" b="1" i="1" dirty="0" err="1" smtClean="0">
                <a:solidFill>
                  <a:schemeClr val="bg1">
                    <a:lumMod val="50000"/>
                  </a:schemeClr>
                </a:solidFill>
              </a:rPr>
              <a:t>Thunnus</a:t>
            </a:r>
            <a:r>
              <a:rPr lang="en-US" sz="1200" b="1" i="1" dirty="0" smtClean="0">
                <a:solidFill>
                  <a:schemeClr val="bg1">
                    <a:lumMod val="50000"/>
                  </a:schemeClr>
                </a:solidFill>
              </a:rPr>
              <a:t> </a:t>
            </a:r>
            <a:r>
              <a:rPr lang="en-US" sz="1200" b="1" i="1" dirty="0" err="1" smtClean="0">
                <a:solidFill>
                  <a:schemeClr val="bg1">
                    <a:lumMod val="50000"/>
                  </a:schemeClr>
                </a:solidFill>
              </a:rPr>
              <a:t>thynnus</a:t>
            </a:r>
            <a:r>
              <a:rPr lang="en-US" sz="1200" b="1" i="1" dirty="0" smtClean="0">
                <a:solidFill>
                  <a:schemeClr val="bg1">
                    <a:lumMod val="50000"/>
                  </a:schemeClr>
                </a:solidFill>
              </a:rPr>
              <a:t>) </a:t>
            </a:r>
          </a:p>
          <a:p>
            <a:r>
              <a:rPr lang="en-US" sz="1200" b="1" i="1" dirty="0" smtClean="0">
                <a:solidFill>
                  <a:schemeClr val="bg1">
                    <a:lumMod val="50000"/>
                  </a:schemeClr>
                </a:solidFill>
              </a:rPr>
              <a:t>determined from pop-up satellite archival tags </a:t>
            </a:r>
          </a:p>
          <a:p>
            <a:r>
              <a:rPr lang="en-US" sz="1200" b="1" i="1" dirty="0" smtClean="0">
                <a:solidFill>
                  <a:schemeClr val="bg1">
                    <a:lumMod val="50000"/>
                  </a:schemeClr>
                </a:solidFill>
              </a:rPr>
              <a:t>Can J. Fish. </a:t>
            </a:r>
            <a:r>
              <a:rPr lang="en-US" sz="1200" b="1" i="1" dirty="0" err="1" smtClean="0">
                <a:solidFill>
                  <a:schemeClr val="bg1">
                    <a:lumMod val="50000"/>
                  </a:schemeClr>
                </a:solidFill>
              </a:rPr>
              <a:t>Aquat</a:t>
            </a:r>
            <a:r>
              <a:rPr lang="en-US" sz="1200" b="1" i="1" dirty="0" smtClean="0">
                <a:solidFill>
                  <a:schemeClr val="bg1">
                    <a:lumMod val="50000"/>
                  </a:schemeClr>
                </a:solidFill>
              </a:rPr>
              <a:t>. </a:t>
            </a:r>
            <a:r>
              <a:rPr lang="en-US" sz="1200" b="1" i="1" dirty="0" err="1" smtClean="0">
                <a:solidFill>
                  <a:schemeClr val="bg1">
                    <a:lumMod val="50000"/>
                  </a:schemeClr>
                </a:solidFill>
              </a:rPr>
              <a:t>Sci</a:t>
            </a:r>
            <a:r>
              <a:rPr lang="en-US" sz="1200" b="1" i="1" dirty="0" smtClean="0">
                <a:solidFill>
                  <a:schemeClr val="bg1">
                    <a:lumMod val="50000"/>
                  </a:schemeClr>
                </a:solidFill>
              </a:rPr>
              <a:t>, 2006, 63, 2154-2166</a:t>
            </a:r>
          </a:p>
        </p:txBody>
      </p:sp>
      <p:sp>
        <p:nvSpPr>
          <p:cNvPr id="10" name="Rectangle 9"/>
          <p:cNvSpPr/>
          <p:nvPr/>
        </p:nvSpPr>
        <p:spPr>
          <a:xfrm>
            <a:off x="5867400" y="2362200"/>
            <a:ext cx="3124200" cy="1569660"/>
          </a:xfrm>
          <a:prstGeom prst="rect">
            <a:avLst/>
          </a:prstGeom>
        </p:spPr>
        <p:txBody>
          <a:bodyPr wrap="square">
            <a:spAutoFit/>
          </a:bodyPr>
          <a:lstStyle/>
          <a:p>
            <a:r>
              <a:rPr lang="en-US" sz="2400" dirty="0" smtClean="0"/>
              <a:t>Use of individual information  for population level inference</a:t>
            </a:r>
            <a:endParaRPr lang="en-US" sz="2400" dirty="0"/>
          </a:p>
        </p:txBody>
      </p:sp>
      <p:sp>
        <p:nvSpPr>
          <p:cNvPr id="5" name="TextBox 4"/>
          <p:cNvSpPr txBox="1"/>
          <p:nvPr/>
        </p:nvSpPr>
        <p:spPr>
          <a:xfrm>
            <a:off x="3429000" y="304800"/>
            <a:ext cx="1219200" cy="369332"/>
          </a:xfrm>
          <a:prstGeom prst="rect">
            <a:avLst/>
          </a:prstGeom>
          <a:noFill/>
        </p:spPr>
        <p:txBody>
          <a:bodyPr wrap="square" rtlCol="0">
            <a:spAutoFit/>
          </a:bodyPr>
          <a:lstStyle/>
          <a:p>
            <a:r>
              <a:rPr lang="en-US" dirty="0" smtClean="0"/>
              <a:t>1999-2000</a:t>
            </a:r>
            <a:endParaRPr lang="en-US" dirty="0"/>
          </a:p>
        </p:txBody>
      </p:sp>
      <p:sp>
        <p:nvSpPr>
          <p:cNvPr id="6" name="TextBox 5"/>
          <p:cNvSpPr txBox="1"/>
          <p:nvPr/>
        </p:nvSpPr>
        <p:spPr>
          <a:xfrm>
            <a:off x="3352800" y="3429000"/>
            <a:ext cx="1219200" cy="369332"/>
          </a:xfrm>
          <a:prstGeom prst="rect">
            <a:avLst/>
          </a:prstGeom>
          <a:noFill/>
        </p:spPr>
        <p:txBody>
          <a:bodyPr wrap="square" rtlCol="0">
            <a:spAutoFit/>
          </a:bodyPr>
          <a:lstStyle/>
          <a:p>
            <a:r>
              <a:rPr lang="en-US" dirty="0" smtClean="0"/>
              <a:t>2002</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p:cNvPicPr>
            <a:picLocks noGrp="1" noChangeAspect="1" noChangeArrowheads="1"/>
          </p:cNvPicPr>
          <p:nvPr>
            <p:ph/>
          </p:nvPr>
        </p:nvPicPr>
        <p:blipFill>
          <a:blip r:embed="rId3" cstate="print"/>
          <a:srcRect l="13591" r="13513" b="15116"/>
          <a:stretch>
            <a:fillRect/>
          </a:stretch>
        </p:blipFill>
        <p:spPr bwMode="auto">
          <a:xfrm>
            <a:off x="0" y="183396"/>
            <a:ext cx="5181600" cy="6674604"/>
          </a:xfrm>
          <a:prstGeom prst="rect">
            <a:avLst/>
          </a:prstGeom>
          <a:noFill/>
          <a:ln w="9525">
            <a:noFill/>
            <a:miter lim="800000"/>
            <a:headEnd/>
            <a:tailEnd/>
          </a:ln>
        </p:spPr>
      </p:pic>
      <p:sp>
        <p:nvSpPr>
          <p:cNvPr id="5" name="Rectangle 4"/>
          <p:cNvSpPr/>
          <p:nvPr/>
        </p:nvSpPr>
        <p:spPr>
          <a:xfrm>
            <a:off x="4724400" y="6027003"/>
            <a:ext cx="4419600" cy="830997"/>
          </a:xfrm>
          <a:prstGeom prst="rect">
            <a:avLst/>
          </a:prstGeom>
        </p:spPr>
        <p:txBody>
          <a:bodyPr wrap="square">
            <a:spAutoFit/>
          </a:bodyPr>
          <a:lstStyle/>
          <a:p>
            <a:r>
              <a:rPr lang="en-US" sz="1200" b="1" i="1" dirty="0" smtClean="0">
                <a:solidFill>
                  <a:schemeClr val="bg1">
                    <a:lumMod val="50000"/>
                  </a:schemeClr>
                </a:solidFill>
              </a:rPr>
              <a:t>Estimating animal behavior and residency from movement data</a:t>
            </a:r>
          </a:p>
          <a:p>
            <a:r>
              <a:rPr lang="en-US" sz="1200" b="1" i="1" dirty="0" smtClean="0">
                <a:solidFill>
                  <a:schemeClr val="bg1">
                    <a:lumMod val="50000"/>
                  </a:schemeClr>
                </a:solidFill>
              </a:rPr>
              <a:t>M. W. Pedersen, T. A. Patterson, U. H. </a:t>
            </a:r>
            <a:r>
              <a:rPr lang="en-US" sz="1200" b="1" i="1" dirty="0" err="1" smtClean="0">
                <a:solidFill>
                  <a:schemeClr val="bg1">
                    <a:lumMod val="50000"/>
                  </a:schemeClr>
                </a:solidFill>
              </a:rPr>
              <a:t>Thygesen</a:t>
            </a:r>
            <a:r>
              <a:rPr lang="en-US" sz="1200" b="1" i="1" dirty="0" smtClean="0">
                <a:solidFill>
                  <a:schemeClr val="bg1">
                    <a:lumMod val="50000"/>
                  </a:schemeClr>
                </a:solidFill>
              </a:rPr>
              <a:t> and H. Madsen</a:t>
            </a:r>
          </a:p>
          <a:p>
            <a:r>
              <a:rPr lang="en-US" sz="1200" i="1" dirty="0" smtClean="0">
                <a:solidFill>
                  <a:schemeClr val="bg1">
                    <a:lumMod val="50000"/>
                  </a:schemeClr>
                </a:solidFill>
              </a:rPr>
              <a:t> </a:t>
            </a:r>
            <a:r>
              <a:rPr lang="en-US" sz="1200" b="1" i="1" dirty="0" err="1" smtClean="0">
                <a:solidFill>
                  <a:schemeClr val="bg1">
                    <a:lumMod val="50000"/>
                  </a:schemeClr>
                </a:solidFill>
              </a:rPr>
              <a:t>Oikos</a:t>
            </a:r>
            <a:r>
              <a:rPr lang="en-US" sz="1200" b="1" i="1" dirty="0" smtClean="0">
                <a:solidFill>
                  <a:schemeClr val="bg1">
                    <a:lumMod val="50000"/>
                  </a:schemeClr>
                </a:solidFill>
              </a:rPr>
              <a:t> 120: 1281–1290, 2011 </a:t>
            </a:r>
          </a:p>
          <a:p>
            <a:r>
              <a:rPr lang="en-US" sz="1200" i="1" dirty="0" err="1" smtClean="0">
                <a:solidFill>
                  <a:schemeClr val="bg1">
                    <a:lumMod val="50000"/>
                  </a:schemeClr>
                </a:solidFill>
              </a:rPr>
              <a:t>doi</a:t>
            </a:r>
            <a:r>
              <a:rPr lang="en-US" sz="1200" i="1" dirty="0" smtClean="0">
                <a:solidFill>
                  <a:schemeClr val="bg1">
                    <a:lumMod val="50000"/>
                  </a:schemeClr>
                </a:solidFill>
              </a:rPr>
              <a:t>: 10.1111/j.1600-0706.2011.19044.x</a:t>
            </a:r>
          </a:p>
        </p:txBody>
      </p:sp>
      <p:sp>
        <p:nvSpPr>
          <p:cNvPr id="7" name="Rectangle 6"/>
          <p:cNvSpPr/>
          <p:nvPr/>
        </p:nvSpPr>
        <p:spPr>
          <a:xfrm>
            <a:off x="5410200" y="2362200"/>
            <a:ext cx="3124200" cy="830997"/>
          </a:xfrm>
          <a:prstGeom prst="rect">
            <a:avLst/>
          </a:prstGeom>
        </p:spPr>
        <p:txBody>
          <a:bodyPr wrap="square">
            <a:spAutoFit/>
          </a:bodyPr>
          <a:lstStyle/>
          <a:p>
            <a:r>
              <a:rPr lang="en-US" sz="2400" dirty="0" smtClean="0"/>
              <a:t>Residency distribution using HMM</a:t>
            </a:r>
            <a:endParaRPr lang="en-US"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2051" name="Picture 3" descr="C:\Ben\UNH\PROJECTS\PSAT\XTAG\COMBINED\JBFT_2007-2009_alltracks_KUD.jpeg"/>
          <p:cNvPicPr>
            <a:picLocks noGrp="1" noChangeAspect="1" noChangeArrowheads="1"/>
          </p:cNvPicPr>
          <p:nvPr>
            <p:ph idx="1"/>
          </p:nvPr>
        </p:nvPicPr>
        <p:blipFill>
          <a:blip r:embed="rId3" cstate="print"/>
          <a:srcRect/>
          <a:stretch>
            <a:fillRect/>
          </a:stretch>
        </p:blipFill>
        <p:spPr bwMode="auto">
          <a:xfrm>
            <a:off x="609600" y="69413"/>
            <a:ext cx="8153400" cy="6255187"/>
          </a:xfrm>
          <a:prstGeom prst="rect">
            <a:avLst/>
          </a:prstGeom>
          <a:noFill/>
        </p:spPr>
      </p:pic>
      <p:sp>
        <p:nvSpPr>
          <p:cNvPr id="6" name="TextBox 5"/>
          <p:cNvSpPr txBox="1"/>
          <p:nvPr/>
        </p:nvSpPr>
        <p:spPr>
          <a:xfrm>
            <a:off x="4953000" y="6477000"/>
            <a:ext cx="4191000" cy="369332"/>
          </a:xfrm>
          <a:prstGeom prst="rect">
            <a:avLst/>
          </a:prstGeom>
          <a:noFill/>
        </p:spPr>
        <p:txBody>
          <a:bodyPr wrap="square" rtlCol="0">
            <a:spAutoFit/>
          </a:bodyPr>
          <a:lstStyle/>
          <a:p>
            <a:r>
              <a:rPr lang="en-US" i="1" dirty="0" err="1" smtClean="0">
                <a:solidFill>
                  <a:schemeClr val="bg1">
                    <a:lumMod val="65000"/>
                  </a:schemeClr>
                </a:solidFill>
              </a:rPr>
              <a:t>Galuardi</a:t>
            </a:r>
            <a:r>
              <a:rPr lang="en-US" i="1" dirty="0" smtClean="0">
                <a:solidFill>
                  <a:schemeClr val="bg1">
                    <a:lumMod val="65000"/>
                  </a:schemeClr>
                </a:solidFill>
              </a:rPr>
              <a:t> et al. submitted to </a:t>
            </a:r>
            <a:r>
              <a:rPr lang="en-US" i="1" dirty="0" err="1" smtClean="0">
                <a:solidFill>
                  <a:schemeClr val="bg1">
                    <a:lumMod val="65000"/>
                  </a:schemeClr>
                </a:solidFill>
              </a:rPr>
              <a:t>PlosOne</a:t>
            </a:r>
            <a:endParaRPr lang="en-US" i="1"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noChangeArrowheads="1"/>
          </p:cNvPicPr>
          <p:nvPr>
            <p:ph/>
          </p:nvPr>
        </p:nvPicPr>
        <p:blipFill>
          <a:blip r:embed="rId3" cstate="screen"/>
          <a:srcRect r="1780" b="8197"/>
          <a:stretch>
            <a:fillRect/>
          </a:stretch>
        </p:blipFill>
        <p:spPr bwMode="auto">
          <a:xfrm>
            <a:off x="0" y="0"/>
            <a:ext cx="9144000" cy="6835814"/>
          </a:xfrm>
          <a:prstGeom prst="rect">
            <a:avLst/>
          </a:prstGeom>
          <a:noFill/>
          <a:ln w="9525">
            <a:noFill/>
            <a:miter lim="800000"/>
            <a:headEnd/>
            <a:tailEnd/>
          </a:ln>
        </p:spPr>
      </p:pic>
      <p:sp>
        <p:nvSpPr>
          <p:cNvPr id="4" name="TextBox 3"/>
          <p:cNvSpPr txBox="1"/>
          <p:nvPr/>
        </p:nvSpPr>
        <p:spPr>
          <a:xfrm>
            <a:off x="2438400" y="304800"/>
            <a:ext cx="3886200" cy="707886"/>
          </a:xfrm>
          <a:prstGeom prst="rect">
            <a:avLst/>
          </a:prstGeom>
          <a:noFill/>
        </p:spPr>
        <p:txBody>
          <a:bodyPr wrap="square" rtlCol="0">
            <a:spAutoFit/>
          </a:bodyPr>
          <a:lstStyle/>
          <a:p>
            <a:r>
              <a:rPr lang="en-US" sz="4000" dirty="0" smtClean="0">
                <a:solidFill>
                  <a:schemeClr val="bg1"/>
                </a:solidFill>
              </a:rPr>
              <a:t>www.tunalab.org</a:t>
            </a:r>
            <a:endParaRPr lang="en-US" sz="4000" dirty="0">
              <a:solidFill>
                <a:schemeClr val="bg1"/>
              </a:solidFill>
            </a:endParaRPr>
          </a:p>
        </p:txBody>
      </p:sp>
      <p:pic>
        <p:nvPicPr>
          <p:cNvPr id="5" name="Picture 4" descr="blacktuna.jpg"/>
          <p:cNvPicPr>
            <a:picLocks noChangeAspect="1"/>
          </p:cNvPicPr>
          <p:nvPr/>
        </p:nvPicPr>
        <p:blipFill>
          <a:blip r:embed="rId4" cstate="print">
            <a:clrChange>
              <a:clrFrom>
                <a:srgbClr val="FFFFFF"/>
              </a:clrFrom>
              <a:clrTo>
                <a:srgbClr val="FFFFFF">
                  <a:alpha val="0"/>
                </a:srgbClr>
              </a:clrTo>
            </a:clrChange>
          </a:blip>
          <a:stretch>
            <a:fillRect/>
          </a:stretch>
        </p:blipFill>
        <p:spPr>
          <a:xfrm>
            <a:off x="0" y="4648200"/>
            <a:ext cx="1515697" cy="704088"/>
          </a:xfrm>
          <a:prstGeom prst="rect">
            <a:avLst/>
          </a:prstGeom>
        </p:spPr>
      </p:pic>
      <p:pic>
        <p:nvPicPr>
          <p:cNvPr id="6" name="Picture 5" descr="blacktuna.jpg"/>
          <p:cNvPicPr>
            <a:picLocks noChangeAspect="1"/>
          </p:cNvPicPr>
          <p:nvPr/>
        </p:nvPicPr>
        <p:blipFill>
          <a:blip r:embed="rId4" cstate="print">
            <a:clrChange>
              <a:clrFrom>
                <a:srgbClr val="FFFFFF"/>
              </a:clrFrom>
              <a:clrTo>
                <a:srgbClr val="FFFFFF">
                  <a:alpha val="0"/>
                </a:srgbClr>
              </a:clrTo>
            </a:clrChange>
            <a:duotone>
              <a:prstClr val="black"/>
              <a:schemeClr val="tx2">
                <a:lumMod val="20000"/>
                <a:lumOff val="80000"/>
                <a:tint val="45000"/>
                <a:satMod val="400000"/>
              </a:schemeClr>
            </a:duotone>
          </a:blip>
          <a:stretch>
            <a:fillRect/>
          </a:stretch>
        </p:blipFill>
        <p:spPr>
          <a:xfrm>
            <a:off x="6477000" y="3581400"/>
            <a:ext cx="1515697" cy="704088"/>
          </a:xfrm>
          <a:prstGeom prst="rect">
            <a:avLst/>
          </a:prstGeom>
        </p:spPr>
      </p:pic>
      <p:pic>
        <p:nvPicPr>
          <p:cNvPr id="7" name="Picture 6" descr="blacktuna.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14400" y="4191000"/>
            <a:ext cx="1515697" cy="704088"/>
          </a:xfrm>
          <a:prstGeom prst="rect">
            <a:avLst/>
          </a:prstGeom>
        </p:spPr>
      </p:pic>
      <p:pic>
        <p:nvPicPr>
          <p:cNvPr id="8" name="Picture 7" descr="blacktuna.jpg"/>
          <p:cNvPicPr>
            <a:picLocks noChangeAspect="1"/>
          </p:cNvPicPr>
          <p:nvPr/>
        </p:nvPicPr>
        <p:blipFill>
          <a:blip r:embed="rId4" cstate="print">
            <a:clrChange>
              <a:clrFrom>
                <a:srgbClr val="FFFFFF"/>
              </a:clrFrom>
              <a:clrTo>
                <a:srgbClr val="FFFFFF">
                  <a:alpha val="0"/>
                </a:srgbClr>
              </a:clrTo>
            </a:clrChange>
          </a:blip>
          <a:stretch>
            <a:fillRect/>
          </a:stretch>
        </p:blipFill>
        <p:spPr>
          <a:xfrm>
            <a:off x="5638800" y="4267200"/>
            <a:ext cx="1515697" cy="704088"/>
          </a:xfrm>
          <a:prstGeom prst="rect">
            <a:avLst/>
          </a:prstGeom>
        </p:spPr>
      </p:pic>
      <p:pic>
        <p:nvPicPr>
          <p:cNvPr id="9" name="Picture 8" descr="blacktuna.jpg"/>
          <p:cNvPicPr>
            <a:picLocks noChangeAspect="1"/>
          </p:cNvPicPr>
          <p:nvPr/>
        </p:nvPicPr>
        <p:blipFill>
          <a:blip r:embed="rId4" cstate="print">
            <a:clrChange>
              <a:clrFrom>
                <a:srgbClr val="FFFFFF"/>
              </a:clrFrom>
              <a:clrTo>
                <a:srgbClr val="FFFFFF">
                  <a:alpha val="0"/>
                </a:srgbClr>
              </a:clrTo>
            </a:clrChange>
          </a:blip>
          <a:stretch>
            <a:fillRect/>
          </a:stretch>
        </p:blipFill>
        <p:spPr>
          <a:xfrm>
            <a:off x="7628303" y="4267200"/>
            <a:ext cx="1515697" cy="704088"/>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0"/>
            <a:ext cx="8229600" cy="1143000"/>
          </a:xfrm>
        </p:spPr>
        <p:txBody>
          <a:bodyPr/>
          <a:lstStyle/>
          <a:p>
            <a:pPr eaLnBrk="1" hangingPunct="1"/>
            <a:r>
              <a:rPr lang="en-US" dirty="0" smtClean="0"/>
              <a:t>Concept – dawn dusk curves</a:t>
            </a:r>
          </a:p>
        </p:txBody>
      </p:sp>
      <p:sp>
        <p:nvSpPr>
          <p:cNvPr id="9219" name="Rectangle 3"/>
          <p:cNvSpPr>
            <a:spLocks noGrp="1" noChangeArrowheads="1"/>
          </p:cNvSpPr>
          <p:nvPr>
            <p:ph type="body" idx="1"/>
          </p:nvPr>
        </p:nvSpPr>
        <p:spPr>
          <a:xfrm>
            <a:off x="458788" y="6350000"/>
            <a:ext cx="8229600" cy="371475"/>
          </a:xfrm>
        </p:spPr>
        <p:txBody>
          <a:bodyPr/>
          <a:lstStyle/>
          <a:p>
            <a:pPr eaLnBrk="1" hangingPunct="1"/>
            <a:r>
              <a:rPr lang="en-US" sz="1600" smtClean="0"/>
              <a:t>Wildlife Computers-GPE Suite Manual</a:t>
            </a:r>
          </a:p>
          <a:p>
            <a:pPr eaLnBrk="1" hangingPunct="1">
              <a:buFontTx/>
              <a:buNone/>
            </a:pPr>
            <a:endParaRPr lang="en-US" sz="1600" smtClean="0"/>
          </a:p>
        </p:txBody>
      </p:sp>
      <p:pic>
        <p:nvPicPr>
          <p:cNvPr id="9220" name="Picture 4"/>
          <p:cNvPicPr>
            <a:picLocks noChangeAspect="1" noChangeArrowheads="1"/>
          </p:cNvPicPr>
          <p:nvPr/>
        </p:nvPicPr>
        <p:blipFill>
          <a:blip r:embed="rId3" cstate="print"/>
          <a:srcRect b="8699"/>
          <a:stretch>
            <a:fillRect/>
          </a:stretch>
        </p:blipFill>
        <p:spPr bwMode="auto">
          <a:xfrm>
            <a:off x="2014538" y="1216025"/>
            <a:ext cx="5118100" cy="4714875"/>
          </a:xfrm>
          <a:prstGeom prst="rect">
            <a:avLst/>
          </a:prstGeom>
          <a:noFill/>
          <a:ln w="9525">
            <a:noFill/>
            <a:miter lim="800000"/>
            <a:headEnd/>
            <a:tailEnd/>
          </a:ln>
        </p:spPr>
      </p:pic>
      <p:pic>
        <p:nvPicPr>
          <p:cNvPr id="309255" name="Picture 7"/>
          <p:cNvPicPr>
            <a:picLocks noChangeAspect="1" noChangeArrowheads="1"/>
          </p:cNvPicPr>
          <p:nvPr/>
        </p:nvPicPr>
        <p:blipFill>
          <a:blip r:embed="rId4" cstate="print"/>
          <a:srcRect r="1160"/>
          <a:stretch>
            <a:fillRect/>
          </a:stretch>
        </p:blipFill>
        <p:spPr bwMode="auto">
          <a:xfrm>
            <a:off x="257175" y="917575"/>
            <a:ext cx="8528050" cy="5029200"/>
          </a:xfrm>
          <a:prstGeom prst="rect">
            <a:avLst/>
          </a:prstGeom>
          <a:noFill/>
          <a:ln w="9525">
            <a:noFill/>
            <a:miter lim="800000"/>
            <a:headEnd/>
            <a:tailEnd/>
          </a:ln>
        </p:spPr>
      </p:pic>
      <p:pic>
        <p:nvPicPr>
          <p:cNvPr id="309258" name="Picture 10"/>
          <p:cNvPicPr>
            <a:picLocks noChangeAspect="1" noChangeArrowheads="1"/>
          </p:cNvPicPr>
          <p:nvPr/>
        </p:nvPicPr>
        <p:blipFill>
          <a:blip r:embed="rId5" cstate="print"/>
          <a:srcRect l="2557" r="3271"/>
          <a:stretch>
            <a:fillRect/>
          </a:stretch>
        </p:blipFill>
        <p:spPr bwMode="auto">
          <a:xfrm>
            <a:off x="100013" y="885825"/>
            <a:ext cx="8591550" cy="5029200"/>
          </a:xfrm>
          <a:prstGeom prst="rect">
            <a:avLst/>
          </a:prstGeom>
          <a:noFill/>
          <a:ln w="9525">
            <a:noFill/>
            <a:miter lim="800000"/>
            <a:headEnd/>
            <a:tailEnd/>
          </a:ln>
        </p:spPr>
      </p:pic>
      <p:sp>
        <p:nvSpPr>
          <p:cNvPr id="309259" name="Text Box 11"/>
          <p:cNvSpPr txBox="1">
            <a:spLocks noChangeArrowheads="1"/>
          </p:cNvSpPr>
          <p:nvPr/>
        </p:nvSpPr>
        <p:spPr bwMode="auto">
          <a:xfrm>
            <a:off x="6088063" y="6115050"/>
            <a:ext cx="2751137" cy="590550"/>
          </a:xfrm>
          <a:prstGeom prst="rect">
            <a:avLst/>
          </a:prstGeom>
          <a:noFill/>
          <a:ln w="9525">
            <a:solidFill>
              <a:schemeClr val="tx1"/>
            </a:solidFill>
            <a:miter lim="800000"/>
            <a:headEnd/>
            <a:tailEnd/>
          </a:ln>
        </p:spPr>
        <p:txBody>
          <a:bodyPr wrap="none">
            <a:spAutoFit/>
          </a:bodyPr>
          <a:lstStyle/>
          <a:p>
            <a:r>
              <a:rPr lang="en-US" sz="1600" i="1">
                <a:latin typeface="Times" pitchFamily="18" charset="0"/>
              </a:rPr>
              <a:t>Hill (1994)</a:t>
            </a:r>
          </a:p>
          <a:p>
            <a:r>
              <a:rPr lang="en-US" sz="1600" i="1">
                <a:latin typeface="Times" pitchFamily="18" charset="0"/>
              </a:rPr>
              <a:t>Roger Hill. Wildlife Computers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9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9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9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9"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Correction techniques</a:t>
            </a:r>
            <a:endParaRPr lang="en-US" dirty="0"/>
          </a:p>
        </p:txBody>
      </p:sp>
      <p:sp>
        <p:nvSpPr>
          <p:cNvPr id="6" name="TextBox 5"/>
          <p:cNvSpPr txBox="1"/>
          <p:nvPr/>
        </p:nvSpPr>
        <p:spPr>
          <a:xfrm>
            <a:off x="609600" y="1600201"/>
            <a:ext cx="1143000" cy="830997"/>
          </a:xfrm>
          <a:prstGeom prst="rect">
            <a:avLst/>
          </a:prstGeom>
          <a:noFill/>
        </p:spPr>
        <p:txBody>
          <a:bodyPr wrap="square" rtlCol="0">
            <a:spAutoFit/>
          </a:bodyPr>
          <a:lstStyle/>
          <a:p>
            <a:r>
              <a:rPr lang="en-US" sz="2400" dirty="0" smtClean="0"/>
              <a:t>Criteria</a:t>
            </a:r>
          </a:p>
          <a:p>
            <a:r>
              <a:rPr lang="en-US" sz="2400" dirty="0" smtClean="0"/>
              <a:t> based</a:t>
            </a:r>
          </a:p>
        </p:txBody>
      </p:sp>
      <p:sp>
        <p:nvSpPr>
          <p:cNvPr id="7" name="Rounded Rectangle 6"/>
          <p:cNvSpPr/>
          <p:nvPr/>
        </p:nvSpPr>
        <p:spPr>
          <a:xfrm>
            <a:off x="457200" y="1676400"/>
            <a:ext cx="1524000" cy="762000"/>
          </a:xfrm>
          <a:prstGeom prst="roundRect">
            <a:avLst/>
          </a:prstGeom>
          <a:solidFill>
            <a:schemeClr val="accent1">
              <a:alpha val="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1"/>
          <p:cNvGrpSpPr/>
          <p:nvPr/>
        </p:nvGrpSpPr>
        <p:grpSpPr>
          <a:xfrm>
            <a:off x="228600" y="4495800"/>
            <a:ext cx="1905000" cy="838200"/>
            <a:chOff x="609600" y="2819400"/>
            <a:chExt cx="1905000" cy="838200"/>
          </a:xfrm>
        </p:grpSpPr>
        <p:sp>
          <p:nvSpPr>
            <p:cNvPr id="8" name="Rounded Rectangle 7"/>
            <p:cNvSpPr/>
            <p:nvPr/>
          </p:nvSpPr>
          <p:spPr>
            <a:xfrm>
              <a:off x="609600" y="2895600"/>
              <a:ext cx="1524000" cy="7620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9600" y="2819400"/>
              <a:ext cx="1905000" cy="830997"/>
            </a:xfrm>
            <a:prstGeom prst="rect">
              <a:avLst/>
            </a:prstGeom>
            <a:noFill/>
          </p:spPr>
          <p:txBody>
            <a:bodyPr wrap="square" rtlCol="0">
              <a:spAutoFit/>
            </a:bodyPr>
            <a:lstStyle/>
            <a:p>
              <a:r>
                <a:rPr lang="en-US" sz="2400" dirty="0" smtClean="0"/>
                <a:t>State Space Methods</a:t>
              </a:r>
            </a:p>
          </p:txBody>
        </p:sp>
      </p:grpSp>
      <p:sp>
        <p:nvSpPr>
          <p:cNvPr id="10" name="TextBox 9"/>
          <p:cNvSpPr txBox="1"/>
          <p:nvPr/>
        </p:nvSpPr>
        <p:spPr>
          <a:xfrm>
            <a:off x="4724400" y="1600200"/>
            <a:ext cx="3048000" cy="369332"/>
          </a:xfrm>
          <a:prstGeom prst="rect">
            <a:avLst/>
          </a:prstGeom>
          <a:noFill/>
        </p:spPr>
        <p:txBody>
          <a:bodyPr wrap="square" rtlCol="0">
            <a:spAutoFit/>
          </a:bodyPr>
          <a:lstStyle/>
          <a:p>
            <a:r>
              <a:rPr lang="en-US" dirty="0" smtClean="0"/>
              <a:t>SST/ Longitude Matching</a:t>
            </a:r>
            <a:endParaRPr lang="en-US" dirty="0"/>
          </a:p>
        </p:txBody>
      </p:sp>
      <p:sp>
        <p:nvSpPr>
          <p:cNvPr id="11" name="TextBox 10"/>
          <p:cNvSpPr txBox="1"/>
          <p:nvPr/>
        </p:nvSpPr>
        <p:spPr>
          <a:xfrm>
            <a:off x="4724400" y="2057400"/>
            <a:ext cx="1676400" cy="381000"/>
          </a:xfrm>
          <a:prstGeom prst="rect">
            <a:avLst/>
          </a:prstGeom>
          <a:noFill/>
        </p:spPr>
        <p:txBody>
          <a:bodyPr wrap="square" rtlCol="0">
            <a:spAutoFit/>
          </a:bodyPr>
          <a:lstStyle/>
          <a:p>
            <a:r>
              <a:rPr lang="en-US" dirty="0" smtClean="0"/>
              <a:t>Speed filter</a:t>
            </a:r>
            <a:endParaRPr lang="en-US" dirty="0"/>
          </a:p>
        </p:txBody>
      </p:sp>
      <p:sp>
        <p:nvSpPr>
          <p:cNvPr id="13" name="TextBox 12"/>
          <p:cNvSpPr txBox="1"/>
          <p:nvPr/>
        </p:nvSpPr>
        <p:spPr>
          <a:xfrm>
            <a:off x="1905000" y="4038600"/>
            <a:ext cx="1524000" cy="369332"/>
          </a:xfrm>
          <a:prstGeom prst="rect">
            <a:avLst/>
          </a:prstGeom>
          <a:noFill/>
        </p:spPr>
        <p:txBody>
          <a:bodyPr wrap="square" rtlCol="0">
            <a:spAutoFit/>
          </a:bodyPr>
          <a:lstStyle/>
          <a:p>
            <a:r>
              <a:rPr lang="en-US" dirty="0" err="1" smtClean="0"/>
              <a:t>Kalman</a:t>
            </a:r>
            <a:r>
              <a:rPr lang="en-US" dirty="0" smtClean="0"/>
              <a:t> Filter</a:t>
            </a:r>
            <a:endParaRPr lang="en-US" dirty="0"/>
          </a:p>
        </p:txBody>
      </p:sp>
      <p:sp>
        <p:nvSpPr>
          <p:cNvPr id="14" name="TextBox 13"/>
          <p:cNvSpPr txBox="1"/>
          <p:nvPr/>
        </p:nvSpPr>
        <p:spPr>
          <a:xfrm>
            <a:off x="3810000" y="4419600"/>
            <a:ext cx="2667000" cy="369332"/>
          </a:xfrm>
          <a:prstGeom prst="rect">
            <a:avLst/>
          </a:prstGeom>
          <a:noFill/>
        </p:spPr>
        <p:txBody>
          <a:bodyPr wrap="square" rtlCol="0">
            <a:spAutoFit/>
          </a:bodyPr>
          <a:lstStyle/>
          <a:p>
            <a:r>
              <a:rPr lang="en-US" dirty="0" smtClean="0"/>
              <a:t>Unscented </a:t>
            </a:r>
            <a:r>
              <a:rPr lang="en-US" dirty="0" err="1" smtClean="0"/>
              <a:t>Kalman</a:t>
            </a:r>
            <a:r>
              <a:rPr lang="en-US" dirty="0" smtClean="0"/>
              <a:t> Filter</a:t>
            </a:r>
            <a:endParaRPr lang="en-US" dirty="0"/>
          </a:p>
        </p:txBody>
      </p:sp>
      <p:sp>
        <p:nvSpPr>
          <p:cNvPr id="15" name="TextBox 14"/>
          <p:cNvSpPr txBox="1"/>
          <p:nvPr/>
        </p:nvSpPr>
        <p:spPr>
          <a:xfrm>
            <a:off x="1981200" y="5943600"/>
            <a:ext cx="2438400" cy="369332"/>
          </a:xfrm>
          <a:prstGeom prst="rect">
            <a:avLst/>
          </a:prstGeom>
          <a:noFill/>
        </p:spPr>
        <p:txBody>
          <a:bodyPr wrap="square" rtlCol="0">
            <a:spAutoFit/>
          </a:bodyPr>
          <a:lstStyle/>
          <a:p>
            <a:r>
              <a:rPr lang="en-US" dirty="0" smtClean="0"/>
              <a:t>Hidden Markov Model</a:t>
            </a:r>
            <a:endParaRPr lang="en-US" dirty="0"/>
          </a:p>
        </p:txBody>
      </p:sp>
      <p:sp>
        <p:nvSpPr>
          <p:cNvPr id="17" name="TextBox 16"/>
          <p:cNvSpPr txBox="1"/>
          <p:nvPr/>
        </p:nvSpPr>
        <p:spPr>
          <a:xfrm>
            <a:off x="3810000" y="3886200"/>
            <a:ext cx="2438400" cy="369332"/>
          </a:xfrm>
          <a:prstGeom prst="rect">
            <a:avLst/>
          </a:prstGeom>
          <a:noFill/>
        </p:spPr>
        <p:txBody>
          <a:bodyPr wrap="square" rtlCol="0">
            <a:spAutoFit/>
          </a:bodyPr>
          <a:lstStyle/>
          <a:p>
            <a:r>
              <a:rPr lang="en-US" dirty="0" smtClean="0"/>
              <a:t>Ensemble </a:t>
            </a:r>
            <a:r>
              <a:rPr lang="en-US" dirty="0" err="1" smtClean="0"/>
              <a:t>Kalman</a:t>
            </a:r>
            <a:r>
              <a:rPr lang="en-US" dirty="0" smtClean="0"/>
              <a:t> Filter</a:t>
            </a:r>
            <a:endParaRPr lang="en-US" dirty="0"/>
          </a:p>
        </p:txBody>
      </p:sp>
      <p:sp>
        <p:nvSpPr>
          <p:cNvPr id="18" name="TextBox 17"/>
          <p:cNvSpPr txBox="1"/>
          <p:nvPr/>
        </p:nvSpPr>
        <p:spPr>
          <a:xfrm>
            <a:off x="3810000" y="3429000"/>
            <a:ext cx="2438400" cy="369332"/>
          </a:xfrm>
          <a:prstGeom prst="rect">
            <a:avLst/>
          </a:prstGeom>
          <a:noFill/>
        </p:spPr>
        <p:txBody>
          <a:bodyPr wrap="square" rtlCol="0">
            <a:spAutoFit/>
          </a:bodyPr>
          <a:lstStyle/>
          <a:p>
            <a:r>
              <a:rPr lang="en-US" dirty="0" smtClean="0"/>
              <a:t>Extended </a:t>
            </a:r>
            <a:r>
              <a:rPr lang="en-US" dirty="0" err="1" smtClean="0"/>
              <a:t>Kalman</a:t>
            </a:r>
            <a:r>
              <a:rPr lang="en-US" dirty="0" smtClean="0"/>
              <a:t> Filter</a:t>
            </a:r>
            <a:endParaRPr lang="en-US" dirty="0"/>
          </a:p>
        </p:txBody>
      </p:sp>
      <p:sp>
        <p:nvSpPr>
          <p:cNvPr id="19" name="TextBox 18"/>
          <p:cNvSpPr txBox="1"/>
          <p:nvPr/>
        </p:nvSpPr>
        <p:spPr>
          <a:xfrm>
            <a:off x="3810000" y="4953000"/>
            <a:ext cx="1447800" cy="369332"/>
          </a:xfrm>
          <a:prstGeom prst="rect">
            <a:avLst/>
          </a:prstGeom>
          <a:noFill/>
        </p:spPr>
        <p:txBody>
          <a:bodyPr wrap="square" rtlCol="0">
            <a:spAutoFit/>
          </a:bodyPr>
          <a:lstStyle/>
          <a:p>
            <a:r>
              <a:rPr lang="en-US" dirty="0" smtClean="0"/>
              <a:t>Particle filter</a:t>
            </a:r>
            <a:endParaRPr lang="en-US" dirty="0"/>
          </a:p>
        </p:txBody>
      </p:sp>
      <p:sp>
        <p:nvSpPr>
          <p:cNvPr id="20" name="TextBox 19"/>
          <p:cNvSpPr txBox="1"/>
          <p:nvPr/>
        </p:nvSpPr>
        <p:spPr>
          <a:xfrm>
            <a:off x="6934200" y="4114800"/>
            <a:ext cx="1524000" cy="646331"/>
          </a:xfrm>
          <a:prstGeom prst="rect">
            <a:avLst/>
          </a:prstGeom>
          <a:noFill/>
        </p:spPr>
        <p:txBody>
          <a:bodyPr wrap="square" rtlCol="0">
            <a:spAutoFit/>
          </a:bodyPr>
          <a:lstStyle/>
          <a:p>
            <a:r>
              <a:rPr lang="en-US" dirty="0" smtClean="0"/>
              <a:t>Sea surface Temperature</a:t>
            </a:r>
            <a:endParaRPr lang="en-US" dirty="0"/>
          </a:p>
        </p:txBody>
      </p:sp>
      <p:sp>
        <p:nvSpPr>
          <p:cNvPr id="21" name="TextBox 20"/>
          <p:cNvSpPr txBox="1"/>
          <p:nvPr/>
        </p:nvSpPr>
        <p:spPr>
          <a:xfrm>
            <a:off x="6934200" y="5029200"/>
            <a:ext cx="1277850" cy="369332"/>
          </a:xfrm>
          <a:prstGeom prst="rect">
            <a:avLst/>
          </a:prstGeom>
          <a:noFill/>
        </p:spPr>
        <p:txBody>
          <a:bodyPr wrap="none" rtlCol="0">
            <a:spAutoFit/>
          </a:bodyPr>
          <a:lstStyle/>
          <a:p>
            <a:r>
              <a:rPr lang="en-US" dirty="0" smtClean="0"/>
              <a:t>Bathymetry</a:t>
            </a:r>
            <a:endParaRPr lang="en-US" dirty="0"/>
          </a:p>
        </p:txBody>
      </p:sp>
      <p:sp>
        <p:nvSpPr>
          <p:cNvPr id="23" name="Rounded Rectangle 22"/>
          <p:cNvSpPr/>
          <p:nvPr/>
        </p:nvSpPr>
        <p:spPr>
          <a:xfrm>
            <a:off x="4572000" y="1524000"/>
            <a:ext cx="2743200" cy="4572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572000" y="2057400"/>
            <a:ext cx="2743200" cy="4572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581400" y="3352800"/>
            <a:ext cx="2743200" cy="4572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3581400" y="3886200"/>
            <a:ext cx="2743200" cy="4572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3581400" y="4419600"/>
            <a:ext cx="2743200" cy="4572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581400" y="4953000"/>
            <a:ext cx="2743200" cy="4572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905000" y="4038600"/>
            <a:ext cx="1447800" cy="3810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905000" y="5943600"/>
            <a:ext cx="2362200" cy="3810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7" idx="3"/>
            <a:endCxn id="23" idx="1"/>
          </p:cNvCxnSpPr>
          <p:nvPr/>
        </p:nvCxnSpPr>
        <p:spPr>
          <a:xfrm flipV="1">
            <a:off x="1981200" y="1752600"/>
            <a:ext cx="2590800" cy="304800"/>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3"/>
            <a:endCxn id="24" idx="1"/>
          </p:cNvCxnSpPr>
          <p:nvPr/>
        </p:nvCxnSpPr>
        <p:spPr>
          <a:xfrm>
            <a:off x="1981200" y="2057400"/>
            <a:ext cx="2590800" cy="228600"/>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676400" y="4419600"/>
            <a:ext cx="228600" cy="152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6200000" flipH="1">
            <a:off x="1485900" y="5524500"/>
            <a:ext cx="609600" cy="228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25" idx="1"/>
          </p:cNvCxnSpPr>
          <p:nvPr/>
        </p:nvCxnSpPr>
        <p:spPr>
          <a:xfrm rot="5400000" flipH="1" flipV="1">
            <a:off x="3238500" y="3695700"/>
            <a:ext cx="457200"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9" idx="3"/>
            <a:endCxn id="26" idx="1"/>
          </p:cNvCxnSpPr>
          <p:nvPr/>
        </p:nvCxnSpPr>
        <p:spPr>
          <a:xfrm flipV="1">
            <a:off x="3352800" y="4114800"/>
            <a:ext cx="228600" cy="1143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27" idx="1"/>
          </p:cNvCxnSpPr>
          <p:nvPr/>
        </p:nvCxnSpPr>
        <p:spPr>
          <a:xfrm rot="16200000" flipH="1">
            <a:off x="3314700" y="4381500"/>
            <a:ext cx="304800" cy="2286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8" idx="1"/>
          </p:cNvCxnSpPr>
          <p:nvPr/>
        </p:nvCxnSpPr>
        <p:spPr>
          <a:xfrm rot="16200000" flipH="1">
            <a:off x="3048000" y="4648200"/>
            <a:ext cx="762000" cy="3048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6934200" y="4191000"/>
            <a:ext cx="1447800" cy="53340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6934200" y="4953000"/>
            <a:ext cx="1447800" cy="53340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urved Connector 65"/>
          <p:cNvCxnSpPr/>
          <p:nvPr/>
        </p:nvCxnSpPr>
        <p:spPr>
          <a:xfrm rot="10800000" flipV="1">
            <a:off x="4267200" y="5334000"/>
            <a:ext cx="2667000" cy="914400"/>
          </a:xfrm>
          <a:prstGeom prst="curvedConnector3">
            <a:avLst>
              <a:gd name="adj1" fmla="val 374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Curved Connector 68"/>
          <p:cNvCxnSpPr/>
          <p:nvPr/>
        </p:nvCxnSpPr>
        <p:spPr>
          <a:xfrm rot="10800000" flipV="1">
            <a:off x="4267200" y="4648200"/>
            <a:ext cx="2667000" cy="1371600"/>
          </a:xfrm>
          <a:prstGeom prst="curvedConnector3">
            <a:avLst>
              <a:gd name="adj1" fmla="val 7305"/>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54" idx="1"/>
            <a:endCxn id="28" idx="3"/>
          </p:cNvCxnSpPr>
          <p:nvPr/>
        </p:nvCxnSpPr>
        <p:spPr>
          <a:xfrm rot="10800000" flipV="1">
            <a:off x="6324600" y="4457700"/>
            <a:ext cx="609600" cy="723900"/>
          </a:xfrm>
          <a:prstGeom prst="curved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54" idx="1"/>
          </p:cNvCxnSpPr>
          <p:nvPr/>
        </p:nvCxnSpPr>
        <p:spPr>
          <a:xfrm rot="10800000" flipV="1">
            <a:off x="6324600" y="4457700"/>
            <a:ext cx="609600" cy="228600"/>
          </a:xfrm>
          <a:prstGeom prst="curved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54" idx="1"/>
          </p:cNvCxnSpPr>
          <p:nvPr/>
        </p:nvCxnSpPr>
        <p:spPr>
          <a:xfrm rot="10800000">
            <a:off x="6324600" y="4076700"/>
            <a:ext cx="609600" cy="381000"/>
          </a:xfrm>
          <a:prstGeom prst="curved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8" name="Curved Connector 77"/>
          <p:cNvCxnSpPr>
            <a:stCxn id="54" idx="1"/>
            <a:endCxn id="25" idx="3"/>
          </p:cNvCxnSpPr>
          <p:nvPr/>
        </p:nvCxnSpPr>
        <p:spPr>
          <a:xfrm rot="10800000">
            <a:off x="6324600" y="3581400"/>
            <a:ext cx="609600" cy="876300"/>
          </a:xfrm>
          <a:prstGeom prst="curvedConnector3">
            <a:avLst>
              <a:gd name="adj1" fmla="val 50000"/>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Shape 84"/>
          <p:cNvCxnSpPr>
            <a:endCxn id="26" idx="3"/>
          </p:cNvCxnSpPr>
          <p:nvPr/>
        </p:nvCxnSpPr>
        <p:spPr>
          <a:xfrm rot="16200000" flipV="1">
            <a:off x="6019800" y="4419600"/>
            <a:ext cx="1219200" cy="609600"/>
          </a:xfrm>
          <a:prstGeom prst="curved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6" name="Shape 85"/>
          <p:cNvCxnSpPr>
            <a:stCxn id="21" idx="1"/>
          </p:cNvCxnSpPr>
          <p:nvPr/>
        </p:nvCxnSpPr>
        <p:spPr>
          <a:xfrm rot="10800000">
            <a:off x="6324600" y="4648200"/>
            <a:ext cx="609600" cy="565666"/>
          </a:xfrm>
          <a:prstGeom prst="curvedConnector3">
            <a:avLst>
              <a:gd name="adj1" fmla="val 50000"/>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8" name="Shape 87"/>
          <p:cNvCxnSpPr>
            <a:stCxn id="55" idx="1"/>
          </p:cNvCxnSpPr>
          <p:nvPr/>
        </p:nvCxnSpPr>
        <p:spPr>
          <a:xfrm rot="10800000">
            <a:off x="6324600" y="5181600"/>
            <a:ext cx="609600" cy="38100"/>
          </a:xfrm>
          <a:prstGeom prst="curvedConnector3">
            <a:avLst>
              <a:gd name="adj1" fmla="val 50000"/>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6934200" y="5638800"/>
            <a:ext cx="1447800" cy="53340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315200" y="5715000"/>
            <a:ext cx="676788" cy="369332"/>
          </a:xfrm>
          <a:prstGeom prst="rect">
            <a:avLst/>
          </a:prstGeom>
          <a:noFill/>
        </p:spPr>
        <p:txBody>
          <a:bodyPr wrap="none" rtlCol="0">
            <a:spAutoFit/>
          </a:bodyPr>
          <a:lstStyle/>
          <a:p>
            <a:r>
              <a:rPr lang="en-US" dirty="0" smtClean="0"/>
              <a:t>Tides</a:t>
            </a:r>
            <a:endParaRPr lang="en-US" dirty="0"/>
          </a:p>
        </p:txBody>
      </p:sp>
      <p:cxnSp>
        <p:nvCxnSpPr>
          <p:cNvPr id="57" name="Curved Connector 56"/>
          <p:cNvCxnSpPr>
            <a:stCxn id="53" idx="2"/>
          </p:cNvCxnSpPr>
          <p:nvPr/>
        </p:nvCxnSpPr>
        <p:spPr>
          <a:xfrm rot="5400000">
            <a:off x="5924550" y="4514850"/>
            <a:ext cx="76200" cy="33909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6934200" y="6324600"/>
            <a:ext cx="1676400" cy="53340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934200" y="6324600"/>
            <a:ext cx="1755994" cy="369332"/>
          </a:xfrm>
          <a:prstGeom prst="rect">
            <a:avLst/>
          </a:prstGeom>
          <a:noFill/>
        </p:spPr>
        <p:txBody>
          <a:bodyPr wrap="none" rtlCol="0">
            <a:spAutoFit/>
          </a:bodyPr>
          <a:lstStyle/>
          <a:p>
            <a:r>
              <a:rPr lang="en-US" dirty="0" err="1" smtClean="0"/>
              <a:t>Geomagnetics</a:t>
            </a:r>
            <a:r>
              <a:rPr lang="en-US" dirty="0" smtClean="0"/>
              <a: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050"/>
          <p:cNvSpPr>
            <a:spLocks noGrp="1" noChangeArrowheads="1"/>
          </p:cNvSpPr>
          <p:nvPr>
            <p:ph type="title"/>
          </p:nvPr>
        </p:nvSpPr>
        <p:spPr>
          <a:xfrm>
            <a:off x="457200" y="147638"/>
            <a:ext cx="8229600" cy="561975"/>
          </a:xfrm>
        </p:spPr>
        <p:txBody>
          <a:bodyPr/>
          <a:lstStyle/>
          <a:p>
            <a:pPr algn="l" eaLnBrk="1" hangingPunct="1"/>
            <a:r>
              <a:rPr lang="en-US" altLang="zh-TW" sz="2400" smtClean="0"/>
              <a:t>Simplest geolocation strategy</a:t>
            </a:r>
          </a:p>
        </p:txBody>
      </p:sp>
      <p:grpSp>
        <p:nvGrpSpPr>
          <p:cNvPr id="2" name="Group 2065"/>
          <p:cNvGrpSpPr>
            <a:grpSpLocks/>
          </p:cNvGrpSpPr>
          <p:nvPr/>
        </p:nvGrpSpPr>
        <p:grpSpPr bwMode="auto">
          <a:xfrm>
            <a:off x="495300" y="1262063"/>
            <a:ext cx="4886325" cy="5356225"/>
            <a:chOff x="312" y="795"/>
            <a:chExt cx="3078" cy="3374"/>
          </a:xfrm>
        </p:grpSpPr>
        <p:sp>
          <p:nvSpPr>
            <p:cNvPr id="11277" name="Text Box 2053"/>
            <p:cNvSpPr txBox="1">
              <a:spLocks noChangeArrowheads="1"/>
            </p:cNvSpPr>
            <p:nvPr/>
          </p:nvSpPr>
          <p:spPr bwMode="auto">
            <a:xfrm>
              <a:off x="859" y="795"/>
              <a:ext cx="2314" cy="231"/>
            </a:xfrm>
            <a:prstGeom prst="rect">
              <a:avLst/>
            </a:prstGeom>
            <a:solidFill>
              <a:schemeClr val="bg2"/>
            </a:solidFill>
            <a:ln w="9525">
              <a:noFill/>
              <a:miter lim="800000"/>
              <a:headEnd/>
              <a:tailEnd/>
            </a:ln>
          </p:spPr>
          <p:txBody>
            <a:bodyPr>
              <a:spAutoFit/>
            </a:bodyPr>
            <a:lstStyle/>
            <a:p>
              <a:pPr>
                <a:spcBef>
                  <a:spcPct val="50000"/>
                </a:spcBef>
              </a:pPr>
              <a:r>
                <a:rPr lang="en-US" altLang="zh-TW" b="1"/>
                <a:t>Tag light level data</a:t>
              </a:r>
            </a:p>
          </p:txBody>
        </p:sp>
        <p:sp>
          <p:nvSpPr>
            <p:cNvPr id="11278" name="Text Box 2054"/>
            <p:cNvSpPr txBox="1">
              <a:spLocks noChangeArrowheads="1"/>
            </p:cNvSpPr>
            <p:nvPr/>
          </p:nvSpPr>
          <p:spPr bwMode="auto">
            <a:xfrm>
              <a:off x="713" y="1380"/>
              <a:ext cx="2605" cy="404"/>
            </a:xfrm>
            <a:prstGeom prst="rect">
              <a:avLst/>
            </a:prstGeom>
            <a:solidFill>
              <a:srgbClr val="FFFF00"/>
            </a:solidFill>
            <a:ln w="9525">
              <a:noFill/>
              <a:miter lim="800000"/>
              <a:headEnd/>
              <a:tailEnd/>
            </a:ln>
          </p:spPr>
          <p:txBody>
            <a:bodyPr>
              <a:spAutoFit/>
            </a:bodyPr>
            <a:lstStyle/>
            <a:p>
              <a:pPr>
                <a:spcBef>
                  <a:spcPct val="50000"/>
                </a:spcBef>
              </a:pPr>
              <a:r>
                <a:rPr lang="en-US" altLang="zh-TW" b="1"/>
                <a:t>Times of sunrise and sunset calculated for a day</a:t>
              </a:r>
            </a:p>
          </p:txBody>
        </p:sp>
        <p:sp>
          <p:nvSpPr>
            <p:cNvPr id="11279" name="Text Box 2055"/>
            <p:cNvSpPr txBox="1">
              <a:spLocks noChangeArrowheads="1"/>
            </p:cNvSpPr>
            <p:nvPr/>
          </p:nvSpPr>
          <p:spPr bwMode="auto">
            <a:xfrm>
              <a:off x="312" y="2230"/>
              <a:ext cx="1704" cy="404"/>
            </a:xfrm>
            <a:prstGeom prst="rect">
              <a:avLst/>
            </a:prstGeom>
            <a:solidFill>
              <a:srgbClr val="75E5FF"/>
            </a:solidFill>
            <a:ln w="9525">
              <a:noFill/>
              <a:miter lim="800000"/>
              <a:headEnd/>
              <a:tailEnd/>
            </a:ln>
          </p:spPr>
          <p:txBody>
            <a:bodyPr>
              <a:spAutoFit/>
            </a:bodyPr>
            <a:lstStyle/>
            <a:p>
              <a:pPr>
                <a:spcBef>
                  <a:spcPct val="50000"/>
                </a:spcBef>
              </a:pPr>
              <a:r>
                <a:rPr lang="en-US" altLang="zh-TW" b="1"/>
                <a:t>Time of local noon/ midnight</a:t>
              </a:r>
            </a:p>
          </p:txBody>
        </p:sp>
        <p:sp>
          <p:nvSpPr>
            <p:cNvPr id="11280" name="Text Box 2056"/>
            <p:cNvSpPr txBox="1">
              <a:spLocks noChangeArrowheads="1"/>
            </p:cNvSpPr>
            <p:nvPr/>
          </p:nvSpPr>
          <p:spPr bwMode="auto">
            <a:xfrm>
              <a:off x="2319" y="2482"/>
              <a:ext cx="1071" cy="231"/>
            </a:xfrm>
            <a:prstGeom prst="rect">
              <a:avLst/>
            </a:prstGeom>
            <a:solidFill>
              <a:srgbClr val="FF6699"/>
            </a:solidFill>
            <a:ln w="9525">
              <a:noFill/>
              <a:miter lim="800000"/>
              <a:headEnd/>
              <a:tailEnd/>
            </a:ln>
          </p:spPr>
          <p:txBody>
            <a:bodyPr>
              <a:spAutoFit/>
            </a:bodyPr>
            <a:lstStyle/>
            <a:p>
              <a:pPr>
                <a:spcBef>
                  <a:spcPct val="50000"/>
                </a:spcBef>
              </a:pPr>
              <a:r>
                <a:rPr lang="en-US" altLang="zh-TW" b="1"/>
                <a:t>Day length</a:t>
              </a:r>
            </a:p>
          </p:txBody>
        </p:sp>
        <p:sp>
          <p:nvSpPr>
            <p:cNvPr id="11281" name="Text Box 2057"/>
            <p:cNvSpPr txBox="1">
              <a:spLocks noChangeArrowheads="1"/>
            </p:cNvSpPr>
            <p:nvPr/>
          </p:nvSpPr>
          <p:spPr bwMode="auto">
            <a:xfrm>
              <a:off x="1002" y="3935"/>
              <a:ext cx="1015" cy="231"/>
            </a:xfrm>
            <a:prstGeom prst="rect">
              <a:avLst/>
            </a:prstGeom>
            <a:solidFill>
              <a:srgbClr val="75E5FF"/>
            </a:solidFill>
            <a:ln w="9525">
              <a:noFill/>
              <a:miter lim="800000"/>
              <a:headEnd/>
              <a:tailEnd/>
            </a:ln>
          </p:spPr>
          <p:txBody>
            <a:bodyPr>
              <a:spAutoFit/>
            </a:bodyPr>
            <a:lstStyle/>
            <a:p>
              <a:pPr>
                <a:spcBef>
                  <a:spcPct val="50000"/>
                </a:spcBef>
              </a:pPr>
              <a:r>
                <a:rPr lang="en-US" altLang="zh-TW" b="1"/>
                <a:t>Longitude</a:t>
              </a:r>
            </a:p>
          </p:txBody>
        </p:sp>
        <p:sp>
          <p:nvSpPr>
            <p:cNvPr id="11282" name="Text Box 2058"/>
            <p:cNvSpPr txBox="1">
              <a:spLocks noChangeArrowheads="1"/>
            </p:cNvSpPr>
            <p:nvPr/>
          </p:nvSpPr>
          <p:spPr bwMode="auto">
            <a:xfrm>
              <a:off x="2318" y="3938"/>
              <a:ext cx="1016" cy="231"/>
            </a:xfrm>
            <a:prstGeom prst="rect">
              <a:avLst/>
            </a:prstGeom>
            <a:solidFill>
              <a:srgbClr val="FF6699"/>
            </a:solidFill>
            <a:ln w="9525">
              <a:noFill/>
              <a:miter lim="800000"/>
              <a:headEnd/>
              <a:tailEnd/>
            </a:ln>
          </p:spPr>
          <p:txBody>
            <a:bodyPr>
              <a:spAutoFit/>
            </a:bodyPr>
            <a:lstStyle/>
            <a:p>
              <a:pPr>
                <a:spcBef>
                  <a:spcPct val="50000"/>
                </a:spcBef>
              </a:pPr>
              <a:r>
                <a:rPr lang="en-US" altLang="zh-TW" b="1"/>
                <a:t>Latitude</a:t>
              </a:r>
            </a:p>
          </p:txBody>
        </p:sp>
        <p:sp>
          <p:nvSpPr>
            <p:cNvPr id="11283" name="Line 2059"/>
            <p:cNvSpPr>
              <a:spLocks noChangeShapeType="1"/>
            </p:cNvSpPr>
            <p:nvPr/>
          </p:nvSpPr>
          <p:spPr bwMode="auto">
            <a:xfrm>
              <a:off x="2031" y="1117"/>
              <a:ext cx="0" cy="230"/>
            </a:xfrm>
            <a:prstGeom prst="line">
              <a:avLst/>
            </a:prstGeom>
            <a:noFill/>
            <a:ln w="9525">
              <a:solidFill>
                <a:schemeClr val="tx1"/>
              </a:solidFill>
              <a:round/>
              <a:headEnd/>
              <a:tailEnd type="triangle" w="med" len="med"/>
            </a:ln>
          </p:spPr>
          <p:txBody>
            <a:bodyPr/>
            <a:lstStyle/>
            <a:p>
              <a:endParaRPr lang="en-US"/>
            </a:p>
          </p:txBody>
        </p:sp>
        <p:sp>
          <p:nvSpPr>
            <p:cNvPr id="11284" name="Line 2060"/>
            <p:cNvSpPr>
              <a:spLocks noChangeShapeType="1"/>
            </p:cNvSpPr>
            <p:nvPr/>
          </p:nvSpPr>
          <p:spPr bwMode="auto">
            <a:xfrm flipH="1">
              <a:off x="1606" y="1944"/>
              <a:ext cx="425" cy="214"/>
            </a:xfrm>
            <a:prstGeom prst="line">
              <a:avLst/>
            </a:prstGeom>
            <a:noFill/>
            <a:ln w="9525">
              <a:solidFill>
                <a:schemeClr val="tx1"/>
              </a:solidFill>
              <a:round/>
              <a:headEnd/>
              <a:tailEnd type="triangle" w="med" len="med"/>
            </a:ln>
          </p:spPr>
          <p:txBody>
            <a:bodyPr/>
            <a:lstStyle/>
            <a:p>
              <a:endParaRPr lang="en-US"/>
            </a:p>
          </p:txBody>
        </p:sp>
        <p:sp>
          <p:nvSpPr>
            <p:cNvPr id="11285" name="Line 2061"/>
            <p:cNvSpPr>
              <a:spLocks noChangeShapeType="1"/>
            </p:cNvSpPr>
            <p:nvPr/>
          </p:nvSpPr>
          <p:spPr bwMode="auto">
            <a:xfrm>
              <a:off x="2031" y="1959"/>
              <a:ext cx="752" cy="459"/>
            </a:xfrm>
            <a:prstGeom prst="line">
              <a:avLst/>
            </a:prstGeom>
            <a:noFill/>
            <a:ln w="9525">
              <a:solidFill>
                <a:schemeClr val="tx1"/>
              </a:solidFill>
              <a:round/>
              <a:headEnd/>
              <a:tailEnd type="triangle" w="med" len="med"/>
            </a:ln>
          </p:spPr>
          <p:txBody>
            <a:bodyPr/>
            <a:lstStyle/>
            <a:p>
              <a:endParaRPr lang="en-US"/>
            </a:p>
          </p:txBody>
        </p:sp>
        <p:sp>
          <p:nvSpPr>
            <p:cNvPr id="11286" name="Line 2062"/>
            <p:cNvSpPr>
              <a:spLocks noChangeShapeType="1"/>
            </p:cNvSpPr>
            <p:nvPr/>
          </p:nvSpPr>
          <p:spPr bwMode="auto">
            <a:xfrm>
              <a:off x="1540" y="2771"/>
              <a:ext cx="0" cy="1180"/>
            </a:xfrm>
            <a:prstGeom prst="line">
              <a:avLst/>
            </a:prstGeom>
            <a:noFill/>
            <a:ln w="9525">
              <a:solidFill>
                <a:schemeClr val="tx1"/>
              </a:solidFill>
              <a:round/>
              <a:headEnd/>
              <a:tailEnd type="triangle" w="med" len="med"/>
            </a:ln>
          </p:spPr>
          <p:txBody>
            <a:bodyPr/>
            <a:lstStyle/>
            <a:p>
              <a:endParaRPr lang="en-US"/>
            </a:p>
          </p:txBody>
        </p:sp>
        <p:sp>
          <p:nvSpPr>
            <p:cNvPr id="11287" name="Line 2063"/>
            <p:cNvSpPr>
              <a:spLocks noChangeShapeType="1"/>
            </p:cNvSpPr>
            <p:nvPr/>
          </p:nvSpPr>
          <p:spPr bwMode="auto">
            <a:xfrm flipH="1">
              <a:off x="2796" y="2801"/>
              <a:ext cx="0" cy="1150"/>
            </a:xfrm>
            <a:prstGeom prst="line">
              <a:avLst/>
            </a:prstGeom>
            <a:noFill/>
            <a:ln w="9525">
              <a:solidFill>
                <a:schemeClr val="tx1"/>
              </a:solidFill>
              <a:round/>
              <a:headEnd/>
              <a:tailEnd type="triangle" w="med" len="med"/>
            </a:ln>
          </p:spPr>
          <p:txBody>
            <a:bodyPr/>
            <a:lstStyle/>
            <a:p>
              <a:endParaRPr lang="en-US"/>
            </a:p>
          </p:txBody>
        </p:sp>
      </p:grpSp>
      <p:grpSp>
        <p:nvGrpSpPr>
          <p:cNvPr id="4" name="Group 2114"/>
          <p:cNvGrpSpPr>
            <a:grpSpLocks/>
          </p:cNvGrpSpPr>
          <p:nvPr/>
        </p:nvGrpSpPr>
        <p:grpSpPr bwMode="auto">
          <a:xfrm>
            <a:off x="168275" y="457200"/>
            <a:ext cx="8975725" cy="5972175"/>
            <a:chOff x="20" y="454"/>
            <a:chExt cx="5654" cy="3762"/>
          </a:xfrm>
        </p:grpSpPr>
        <p:pic>
          <p:nvPicPr>
            <p:cNvPr id="11271" name="Picture 2115"/>
            <p:cNvPicPr>
              <a:picLocks noChangeAspect="1" noChangeArrowheads="1"/>
            </p:cNvPicPr>
            <p:nvPr/>
          </p:nvPicPr>
          <p:blipFill>
            <a:blip r:embed="rId3" cstate="print"/>
            <a:srcRect r="1187" b="45558"/>
            <a:stretch>
              <a:fillRect/>
            </a:stretch>
          </p:blipFill>
          <p:spPr bwMode="auto">
            <a:xfrm>
              <a:off x="163" y="3381"/>
              <a:ext cx="3495" cy="288"/>
            </a:xfrm>
            <a:prstGeom prst="rect">
              <a:avLst/>
            </a:prstGeom>
            <a:noFill/>
            <a:ln w="9525">
              <a:noFill/>
              <a:miter lim="800000"/>
              <a:headEnd/>
              <a:tailEnd/>
            </a:ln>
          </p:spPr>
        </p:pic>
        <p:sp>
          <p:nvSpPr>
            <p:cNvPr id="11272" name="Rectangle 2116"/>
            <p:cNvSpPr>
              <a:spLocks noChangeArrowheads="1"/>
            </p:cNvSpPr>
            <p:nvPr/>
          </p:nvSpPr>
          <p:spPr bwMode="auto">
            <a:xfrm>
              <a:off x="3730" y="454"/>
              <a:ext cx="1944" cy="3762"/>
            </a:xfrm>
            <a:prstGeom prst="rect">
              <a:avLst/>
            </a:prstGeom>
            <a:solidFill>
              <a:srgbClr val="DDDDDD"/>
            </a:solidFill>
            <a:ln w="9525">
              <a:noFill/>
              <a:miter lim="800000"/>
              <a:headEnd/>
              <a:tailEnd/>
            </a:ln>
          </p:spPr>
          <p:txBody>
            <a:bodyPr>
              <a:spAutoFit/>
            </a:bodyPr>
            <a:lstStyle/>
            <a:p>
              <a:pPr algn="l"/>
              <a:endParaRPr lang="en-US" dirty="0">
                <a:sym typeface="Symbol" pitchFamily="18" charset="2"/>
              </a:endParaRPr>
            </a:p>
            <a:p>
              <a:pPr algn="l"/>
              <a:r>
                <a:rPr lang="en-US" dirty="0">
                  <a:sym typeface="Symbol" pitchFamily="18" charset="2"/>
                </a:rPr>
                <a:t>a: solar altitude angle</a:t>
              </a:r>
            </a:p>
            <a:p>
              <a:pPr algn="l"/>
              <a:endParaRPr lang="en-US" dirty="0">
                <a:sym typeface="Symbol" pitchFamily="18" charset="2"/>
              </a:endParaRPr>
            </a:p>
            <a:p>
              <a:pPr algn="l"/>
              <a:r>
                <a:rPr lang="en-US" dirty="0">
                  <a:sym typeface="Symbol" pitchFamily="18" charset="2"/>
                </a:rPr>
                <a:t>: solar declination</a:t>
              </a:r>
            </a:p>
            <a:p>
              <a:pPr algn="l"/>
              <a:endParaRPr lang="en-US" dirty="0">
                <a:sym typeface="Symbol" pitchFamily="18" charset="2"/>
              </a:endParaRPr>
            </a:p>
            <a:p>
              <a:pPr algn="l"/>
              <a:r>
                <a:rPr lang="en-US" dirty="0">
                  <a:sym typeface="Symbol" pitchFamily="18" charset="2"/>
                </a:rPr>
                <a:t>: latitude</a:t>
              </a:r>
            </a:p>
            <a:p>
              <a:pPr algn="l"/>
              <a:endParaRPr lang="en-US" dirty="0">
                <a:sym typeface="Symbol" pitchFamily="18" charset="2"/>
              </a:endParaRPr>
            </a:p>
            <a:p>
              <a:pPr algn="l"/>
              <a:r>
                <a:rPr lang="en-US" dirty="0">
                  <a:sym typeface="Symbol" pitchFamily="18" charset="2"/>
                </a:rPr>
                <a:t>h: hour angle in degrees</a:t>
              </a:r>
            </a:p>
            <a:p>
              <a:pPr algn="l"/>
              <a:endParaRPr lang="en-US" dirty="0">
                <a:sym typeface="Symbol" pitchFamily="18" charset="2"/>
              </a:endParaRPr>
            </a:p>
            <a:p>
              <a:pPr algn="l">
                <a:lnSpc>
                  <a:spcPct val="90000"/>
                </a:lnSpc>
                <a:spcBef>
                  <a:spcPct val="30000"/>
                </a:spcBef>
              </a:pPr>
              <a:r>
                <a:rPr lang="en-US" dirty="0">
                  <a:sym typeface="Symbol" pitchFamily="18" charset="2"/>
                </a:rPr>
                <a:t>T: time of sunrise or sunset in universal time</a:t>
              </a:r>
            </a:p>
            <a:p>
              <a:pPr algn="l"/>
              <a:endParaRPr lang="en-US" dirty="0">
                <a:sym typeface="Symbol" pitchFamily="18" charset="2"/>
              </a:endParaRPr>
            </a:p>
            <a:p>
              <a:pPr algn="l"/>
              <a:r>
                <a:rPr lang="en-US" dirty="0">
                  <a:sym typeface="Symbol" pitchFamily="18" charset="2"/>
                </a:rPr>
                <a:t>L: longitude (degree E of Greenwich)</a:t>
              </a:r>
            </a:p>
            <a:p>
              <a:pPr algn="l"/>
              <a:endParaRPr lang="en-US" dirty="0">
                <a:sym typeface="Symbol" pitchFamily="18" charset="2"/>
              </a:endParaRPr>
            </a:p>
            <a:p>
              <a:pPr algn="l"/>
              <a:r>
                <a:rPr lang="en-US" dirty="0">
                  <a:sym typeface="Symbol" pitchFamily="18" charset="2"/>
                </a:rPr>
                <a:t>E: equation of time in degrees</a:t>
              </a:r>
              <a:br>
                <a:rPr lang="en-US" dirty="0">
                  <a:sym typeface="Symbol" pitchFamily="18" charset="2"/>
                </a:rPr>
              </a:br>
              <a:endParaRPr lang="en-US" dirty="0">
                <a:sym typeface="Symbol" pitchFamily="18" charset="2"/>
              </a:endParaRPr>
            </a:p>
            <a:p>
              <a:pPr algn="l">
                <a:lnSpc>
                  <a:spcPct val="90000"/>
                </a:lnSpc>
                <a:spcBef>
                  <a:spcPct val="30000"/>
                </a:spcBef>
              </a:pPr>
              <a:r>
                <a:rPr lang="en-US" dirty="0">
                  <a:solidFill>
                    <a:schemeClr val="hlink"/>
                  </a:solidFill>
                  <a:sym typeface="Symbol" pitchFamily="18" charset="2"/>
                </a:rPr>
                <a:t>, E – depends on the day of year</a:t>
              </a:r>
            </a:p>
            <a:p>
              <a:pPr algn="l">
                <a:lnSpc>
                  <a:spcPct val="90000"/>
                </a:lnSpc>
                <a:spcBef>
                  <a:spcPct val="30000"/>
                </a:spcBef>
              </a:pPr>
              <a:endParaRPr lang="en-US" dirty="0">
                <a:solidFill>
                  <a:schemeClr val="hlink"/>
                </a:solidFill>
                <a:sym typeface="Symbol" pitchFamily="18" charset="2"/>
              </a:endParaRPr>
            </a:p>
          </p:txBody>
        </p:sp>
        <p:sp>
          <p:nvSpPr>
            <p:cNvPr id="11273" name="Rectangle 2117"/>
            <p:cNvSpPr>
              <a:spLocks noChangeArrowheads="1"/>
            </p:cNvSpPr>
            <p:nvPr/>
          </p:nvSpPr>
          <p:spPr bwMode="auto">
            <a:xfrm>
              <a:off x="20" y="2922"/>
              <a:ext cx="3707" cy="482"/>
            </a:xfrm>
            <a:prstGeom prst="rect">
              <a:avLst/>
            </a:prstGeom>
            <a:solidFill>
              <a:schemeClr val="bg1"/>
            </a:solidFill>
            <a:ln w="9525">
              <a:noFill/>
              <a:miter lim="800000"/>
              <a:headEnd/>
              <a:tailEnd/>
            </a:ln>
          </p:spPr>
          <p:txBody>
            <a:bodyPr wrap="none" anchor="ctr"/>
            <a:lstStyle/>
            <a:p>
              <a:r>
                <a:rPr lang="en-US" sz="2000"/>
                <a:t>L =  180 - (T</a:t>
              </a:r>
              <a:r>
                <a:rPr lang="en-US" sz="2000" baseline="-25000"/>
                <a:t>sunrise </a:t>
              </a:r>
              <a:r>
                <a:rPr lang="en-US" sz="2000"/>
                <a:t>+ T</a:t>
              </a:r>
              <a:r>
                <a:rPr lang="en-US" sz="2000" baseline="-25000"/>
                <a:t>sunset</a:t>
              </a:r>
              <a:r>
                <a:rPr lang="en-US" sz="2000"/>
                <a:t>) / 8 + E / 4</a:t>
              </a:r>
            </a:p>
            <a:p>
              <a:r>
                <a:rPr lang="en-US" sz="2000"/>
                <a:t>h </a:t>
              </a:r>
              <a:r>
                <a:rPr lang="en-US" sz="2000" baseline="-25000"/>
                <a:t>at sunrise and sunset</a:t>
              </a:r>
              <a:r>
                <a:rPr lang="en-US" sz="2000"/>
                <a:t> = (T</a:t>
              </a:r>
              <a:r>
                <a:rPr lang="en-US" sz="2000" baseline="-25000"/>
                <a:t>sunrise </a:t>
              </a:r>
              <a:r>
                <a:rPr lang="en-US" sz="2000"/>
                <a:t>- T</a:t>
              </a:r>
              <a:r>
                <a:rPr lang="en-US" sz="2000" baseline="-25000"/>
                <a:t>sunset</a:t>
              </a:r>
              <a:r>
                <a:rPr lang="en-US" sz="2000"/>
                <a:t>) / 8</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3" cstate="screen"/>
          <a:srcRect/>
          <a:stretch>
            <a:fillRect/>
          </a:stretch>
        </p:blipFill>
        <p:spPr bwMode="auto">
          <a:xfrm>
            <a:off x="0" y="133350"/>
            <a:ext cx="8820150" cy="3905250"/>
          </a:xfrm>
          <a:prstGeom prst="rect">
            <a:avLst/>
          </a:prstGeom>
          <a:noFill/>
          <a:ln w="9525">
            <a:noFill/>
            <a:miter lim="800000"/>
            <a:headEnd/>
            <a:tailEnd/>
          </a:ln>
        </p:spPr>
      </p:pic>
      <p:pic>
        <p:nvPicPr>
          <p:cNvPr id="77827" name="Picture 3"/>
          <p:cNvPicPr>
            <a:picLocks noChangeAspect="1" noChangeArrowheads="1"/>
          </p:cNvPicPr>
          <p:nvPr/>
        </p:nvPicPr>
        <p:blipFill>
          <a:blip r:embed="rId4" cstate="screen"/>
          <a:srcRect/>
          <a:stretch>
            <a:fillRect/>
          </a:stretch>
        </p:blipFill>
        <p:spPr bwMode="auto">
          <a:xfrm>
            <a:off x="5638800" y="6019800"/>
            <a:ext cx="3390900" cy="67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Potential applications for stock </a:t>
            </a:r>
            <a:r>
              <a:rPr lang="en-US" dirty="0" err="1" smtClean="0"/>
              <a:t>assesments</a:t>
            </a:r>
            <a:endParaRPr lang="en-US" dirty="0"/>
          </a:p>
        </p:txBody>
      </p:sp>
      <p:sp>
        <p:nvSpPr>
          <p:cNvPr id="3" name="Content Placeholder 2"/>
          <p:cNvSpPr>
            <a:spLocks noGrp="1"/>
          </p:cNvSpPr>
          <p:nvPr>
            <p:ph idx="1"/>
          </p:nvPr>
        </p:nvSpPr>
        <p:spPr/>
        <p:txBody>
          <a:bodyPr/>
          <a:lstStyle/>
          <a:p>
            <a:r>
              <a:rPr lang="en-US" dirty="0" smtClean="0"/>
              <a:t>Parameter estimation from electronic tagged fish</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7013"/>
            <a:ext cx="8229600" cy="561975"/>
          </a:xfrm>
        </p:spPr>
        <p:txBody>
          <a:bodyPr>
            <a:normAutofit fontScale="90000"/>
          </a:bodyPr>
          <a:lstStyle/>
          <a:p>
            <a:pPr algn="r" eaLnBrk="1" hangingPunct="1"/>
            <a:r>
              <a:rPr lang="en-US" smtClean="0"/>
              <a:t>Basic Terms</a:t>
            </a:r>
          </a:p>
        </p:txBody>
      </p:sp>
      <p:sp>
        <p:nvSpPr>
          <p:cNvPr id="7171" name="Rectangle 3"/>
          <p:cNvSpPr>
            <a:spLocks noGrp="1" noChangeArrowheads="1"/>
          </p:cNvSpPr>
          <p:nvPr>
            <p:ph type="body" idx="1"/>
          </p:nvPr>
        </p:nvSpPr>
        <p:spPr>
          <a:xfrm>
            <a:off x="187325" y="238125"/>
            <a:ext cx="3833813" cy="6411913"/>
          </a:xfrm>
        </p:spPr>
        <p:txBody>
          <a:bodyPr/>
          <a:lstStyle/>
          <a:p>
            <a:pPr eaLnBrk="1" hangingPunct="1">
              <a:lnSpc>
                <a:spcPct val="90000"/>
              </a:lnSpc>
            </a:pPr>
            <a:r>
              <a:rPr lang="en-US" sz="1800" b="1" smtClean="0"/>
              <a:t>Solar (altitude, elevation) angle</a:t>
            </a:r>
          </a:p>
          <a:p>
            <a:pPr lvl="1" eaLnBrk="1" hangingPunct="1">
              <a:lnSpc>
                <a:spcPct val="90000"/>
              </a:lnSpc>
            </a:pPr>
            <a:r>
              <a:rPr lang="en-US" sz="1600" smtClean="0"/>
              <a:t>Angular height of the sun in the sky measured from the horizontal </a:t>
            </a:r>
          </a:p>
          <a:p>
            <a:pPr eaLnBrk="1" hangingPunct="1">
              <a:lnSpc>
                <a:spcPct val="90000"/>
              </a:lnSpc>
            </a:pPr>
            <a:endParaRPr lang="en-US" sz="1800" smtClean="0"/>
          </a:p>
          <a:p>
            <a:pPr eaLnBrk="1" hangingPunct="1">
              <a:lnSpc>
                <a:spcPct val="90000"/>
              </a:lnSpc>
            </a:pPr>
            <a:r>
              <a:rPr lang="en-US" sz="1800" b="1" smtClean="0"/>
              <a:t>Zenith angle</a:t>
            </a:r>
            <a:r>
              <a:rPr lang="en-US" sz="1800" smtClean="0"/>
              <a:t>: 90</a:t>
            </a:r>
            <a:r>
              <a:rPr lang="en-US" sz="1800" smtClean="0">
                <a:cs typeface="Arial" pitchFamily="34" charset="0"/>
              </a:rPr>
              <a:t>° - solar angle</a:t>
            </a:r>
          </a:p>
          <a:p>
            <a:pPr lvl="1" eaLnBrk="1" hangingPunct="1">
              <a:lnSpc>
                <a:spcPct val="90000"/>
              </a:lnSpc>
            </a:pPr>
            <a:r>
              <a:rPr lang="en-US" sz="1600" smtClean="0">
                <a:cs typeface="Arial" pitchFamily="34" charset="0"/>
              </a:rPr>
              <a:t>Directly overhead: </a:t>
            </a:r>
            <a:r>
              <a:rPr lang="en-US" sz="1600" smtClean="0"/>
              <a:t>0</a:t>
            </a:r>
            <a:r>
              <a:rPr lang="en-US" sz="1600" smtClean="0">
                <a:cs typeface="Arial" pitchFamily="34" charset="0"/>
              </a:rPr>
              <a:t>°</a:t>
            </a:r>
          </a:p>
          <a:p>
            <a:pPr lvl="1" eaLnBrk="1" hangingPunct="1">
              <a:lnSpc>
                <a:spcPct val="90000"/>
              </a:lnSpc>
            </a:pPr>
            <a:r>
              <a:rPr lang="en-US" sz="1600" smtClean="0">
                <a:cs typeface="Arial" pitchFamily="34" charset="0"/>
              </a:rPr>
              <a:t>Horizon: 9</a:t>
            </a:r>
            <a:r>
              <a:rPr lang="en-US" sz="1600" smtClean="0"/>
              <a:t>0</a:t>
            </a:r>
            <a:r>
              <a:rPr lang="en-US" sz="1600" smtClean="0">
                <a:cs typeface="Arial" pitchFamily="34" charset="0"/>
              </a:rPr>
              <a:t>° </a:t>
            </a:r>
          </a:p>
          <a:p>
            <a:pPr eaLnBrk="1" hangingPunct="1">
              <a:lnSpc>
                <a:spcPct val="90000"/>
              </a:lnSpc>
            </a:pPr>
            <a:endParaRPr lang="en-US" sz="1800" smtClean="0"/>
          </a:p>
          <a:p>
            <a:pPr eaLnBrk="1" hangingPunct="1">
              <a:lnSpc>
                <a:spcPct val="90000"/>
              </a:lnSpc>
            </a:pPr>
            <a:r>
              <a:rPr lang="en-US" sz="1800" b="1" smtClean="0"/>
              <a:t>Hour angle</a:t>
            </a:r>
            <a:r>
              <a:rPr lang="en-US" sz="1800" smtClean="0"/>
              <a:t>:  time of day expressed in degrees</a:t>
            </a:r>
          </a:p>
          <a:p>
            <a:pPr eaLnBrk="1" hangingPunct="1">
              <a:lnSpc>
                <a:spcPct val="90000"/>
              </a:lnSpc>
            </a:pPr>
            <a:endParaRPr lang="en-US" sz="1800" smtClean="0"/>
          </a:p>
          <a:p>
            <a:pPr eaLnBrk="1" hangingPunct="1">
              <a:lnSpc>
                <a:spcPct val="90000"/>
              </a:lnSpc>
            </a:pPr>
            <a:r>
              <a:rPr lang="en-US" sz="1800" b="1" smtClean="0"/>
              <a:t>Solar declination</a:t>
            </a:r>
          </a:p>
          <a:p>
            <a:pPr lvl="1" eaLnBrk="1" hangingPunct="1">
              <a:lnSpc>
                <a:spcPct val="90000"/>
              </a:lnSpc>
            </a:pPr>
            <a:r>
              <a:rPr lang="en-US" sz="1600" smtClean="0"/>
              <a:t>Varies seasonally due to the tilt of the Earth on its axis of rotation and the rotation of the Earth around the sun </a:t>
            </a:r>
          </a:p>
          <a:p>
            <a:pPr lvl="1" eaLnBrk="1" hangingPunct="1">
              <a:lnSpc>
                <a:spcPct val="90000"/>
              </a:lnSpc>
            </a:pPr>
            <a:r>
              <a:rPr lang="en-US" sz="1600" smtClean="0"/>
              <a:t>Between -23.45</a:t>
            </a:r>
            <a:r>
              <a:rPr lang="en-US" sz="1600" smtClean="0">
                <a:cs typeface="Arial" pitchFamily="34" charset="0"/>
              </a:rPr>
              <a:t>°</a:t>
            </a:r>
            <a:r>
              <a:rPr lang="en-US" sz="1600" smtClean="0"/>
              <a:t> to 23.45</a:t>
            </a:r>
            <a:r>
              <a:rPr lang="en-US" sz="1600" smtClean="0">
                <a:cs typeface="Arial" pitchFamily="34" charset="0"/>
              </a:rPr>
              <a:t>°</a:t>
            </a:r>
            <a:endParaRPr lang="en-US" sz="1600" smtClean="0"/>
          </a:p>
          <a:p>
            <a:pPr eaLnBrk="1" hangingPunct="1">
              <a:lnSpc>
                <a:spcPct val="90000"/>
              </a:lnSpc>
            </a:pPr>
            <a:endParaRPr lang="en-US" sz="1800" smtClean="0"/>
          </a:p>
          <a:p>
            <a:pPr eaLnBrk="1" hangingPunct="1">
              <a:lnSpc>
                <a:spcPct val="90000"/>
              </a:lnSpc>
            </a:pPr>
            <a:r>
              <a:rPr lang="en-US" sz="1800" b="1" smtClean="0"/>
              <a:t>Equation of time</a:t>
            </a:r>
          </a:p>
          <a:p>
            <a:pPr lvl="1" eaLnBrk="1" hangingPunct="1">
              <a:lnSpc>
                <a:spcPct val="90000"/>
              </a:lnSpc>
            </a:pPr>
            <a:r>
              <a:rPr lang="en-US" sz="1600" smtClean="0"/>
              <a:t>Corrects for the eccentricity of the Earth's orbit and the Earth's axial tilt. </a:t>
            </a:r>
          </a:p>
        </p:txBody>
      </p:sp>
      <p:sp>
        <p:nvSpPr>
          <p:cNvPr id="7172" name="Rectangle 7"/>
          <p:cNvSpPr>
            <a:spLocks noChangeArrowheads="1"/>
          </p:cNvSpPr>
          <p:nvPr/>
        </p:nvSpPr>
        <p:spPr bwMode="auto">
          <a:xfrm>
            <a:off x="4573588" y="6519863"/>
            <a:ext cx="4352925" cy="274637"/>
          </a:xfrm>
          <a:prstGeom prst="rect">
            <a:avLst/>
          </a:prstGeom>
          <a:noFill/>
          <a:ln w="9525">
            <a:noFill/>
            <a:miter lim="800000"/>
            <a:headEnd/>
            <a:tailEnd/>
          </a:ln>
        </p:spPr>
        <p:txBody>
          <a:bodyPr>
            <a:spAutoFit/>
          </a:bodyPr>
          <a:lstStyle/>
          <a:p>
            <a:pPr algn="r">
              <a:spcBef>
                <a:spcPct val="30000"/>
              </a:spcBef>
            </a:pPr>
            <a:r>
              <a:rPr lang="en-US" sz="1200" b="1">
                <a:hlinkClick r:id="rId3"/>
              </a:rPr>
              <a:t>http://pvcdrom.pveducation.org/SUNLIGHT/ELEV.HTM</a:t>
            </a:r>
            <a:endParaRPr lang="en-US" sz="1200" b="1"/>
          </a:p>
        </p:txBody>
      </p:sp>
      <p:pic>
        <p:nvPicPr>
          <p:cNvPr id="317449" name="Picture 9" descr="C:\Documents and Settings\Valued Customer\My Documents\Downloads\ELEVATE.gif"/>
          <p:cNvPicPr>
            <a:picLocks noChangeAspect="1" noChangeArrowheads="1"/>
          </p:cNvPicPr>
          <p:nvPr/>
        </p:nvPicPr>
        <p:blipFill>
          <a:blip r:embed="rId4" cstate="print"/>
          <a:srcRect/>
          <a:stretch>
            <a:fillRect/>
          </a:stretch>
        </p:blipFill>
        <p:spPr bwMode="auto">
          <a:xfrm>
            <a:off x="5092700" y="1376363"/>
            <a:ext cx="3462338" cy="4095750"/>
          </a:xfrm>
          <a:prstGeom prst="rect">
            <a:avLst/>
          </a:prstGeom>
          <a:noFill/>
          <a:ln w="9525">
            <a:noFill/>
            <a:miter lim="800000"/>
            <a:headEnd/>
            <a:tailEnd/>
          </a:ln>
        </p:spPr>
      </p:pic>
      <p:grpSp>
        <p:nvGrpSpPr>
          <p:cNvPr id="2" name="Group 12"/>
          <p:cNvGrpSpPr>
            <a:grpSpLocks/>
          </p:cNvGrpSpPr>
          <p:nvPr/>
        </p:nvGrpSpPr>
        <p:grpSpPr bwMode="auto">
          <a:xfrm>
            <a:off x="3927475" y="914400"/>
            <a:ext cx="5216525" cy="5154613"/>
            <a:chOff x="2474" y="576"/>
            <a:chExt cx="3286" cy="3247"/>
          </a:xfrm>
        </p:grpSpPr>
        <p:sp>
          <p:nvSpPr>
            <p:cNvPr id="7176" name="Rectangle 11"/>
            <p:cNvSpPr>
              <a:spLocks noChangeArrowheads="1"/>
            </p:cNvSpPr>
            <p:nvPr/>
          </p:nvSpPr>
          <p:spPr bwMode="auto">
            <a:xfrm>
              <a:off x="2597" y="576"/>
              <a:ext cx="3163" cy="3247"/>
            </a:xfrm>
            <a:prstGeom prst="rect">
              <a:avLst/>
            </a:prstGeom>
            <a:solidFill>
              <a:schemeClr val="bg1"/>
            </a:solidFill>
            <a:ln w="9525">
              <a:noFill/>
              <a:miter lim="800000"/>
              <a:headEnd/>
              <a:tailEnd/>
            </a:ln>
          </p:spPr>
          <p:txBody>
            <a:bodyPr wrap="none" anchor="ctr"/>
            <a:lstStyle/>
            <a:p>
              <a:endParaRPr lang="en-US"/>
            </a:p>
          </p:txBody>
        </p:sp>
        <p:pic>
          <p:nvPicPr>
            <p:cNvPr id="7177" name="Picture 10"/>
            <p:cNvPicPr>
              <a:picLocks noChangeAspect="1" noChangeArrowheads="1"/>
            </p:cNvPicPr>
            <p:nvPr/>
          </p:nvPicPr>
          <p:blipFill>
            <a:blip r:embed="rId5" cstate="print"/>
            <a:srcRect l="33740" t="35222" r="12776" b="28191"/>
            <a:stretch>
              <a:fillRect/>
            </a:stretch>
          </p:blipFill>
          <p:spPr bwMode="auto">
            <a:xfrm>
              <a:off x="2474" y="1974"/>
              <a:ext cx="3286" cy="1686"/>
            </a:xfrm>
            <a:prstGeom prst="rect">
              <a:avLst/>
            </a:prstGeom>
            <a:noFill/>
            <a:ln w="9525">
              <a:noFill/>
              <a:miter lim="800000"/>
              <a:headEnd/>
              <a:tailEnd/>
            </a:ln>
          </p:spPr>
        </p:pic>
      </p:grpSp>
      <p:pic>
        <p:nvPicPr>
          <p:cNvPr id="317453" name="Picture 13" descr="C:\Documents and Settings\Valued Customer\My Documents\Downloads\EOFTIME.gif"/>
          <p:cNvPicPr>
            <a:picLocks noChangeAspect="1" noChangeArrowheads="1"/>
          </p:cNvPicPr>
          <p:nvPr/>
        </p:nvPicPr>
        <p:blipFill>
          <a:blip r:embed="rId6" cstate="print"/>
          <a:srcRect/>
          <a:stretch>
            <a:fillRect/>
          </a:stretch>
        </p:blipFill>
        <p:spPr bwMode="auto">
          <a:xfrm>
            <a:off x="3956050" y="3203575"/>
            <a:ext cx="5156200" cy="2686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17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17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2811463" y="2601913"/>
            <a:ext cx="5583237" cy="2617787"/>
          </a:xfrm>
          <a:prstGeom prst="rect">
            <a:avLst/>
          </a:prstGeom>
          <a:noFill/>
          <a:ln w="9525">
            <a:noFill/>
            <a:miter lim="800000"/>
            <a:headEnd/>
            <a:tailEnd/>
          </a:ln>
        </p:spPr>
        <p:txBody>
          <a:bodyPr/>
          <a:lstStyle/>
          <a:p>
            <a:pPr marL="342900" indent="-342900">
              <a:lnSpc>
                <a:spcPct val="90000"/>
              </a:lnSpc>
              <a:spcBef>
                <a:spcPct val="20000"/>
              </a:spcBef>
            </a:pPr>
            <a:endParaRPr lang="en-US" sz="1400" b="1">
              <a:solidFill>
                <a:schemeClr val="hlink"/>
              </a:solidFill>
            </a:endParaRPr>
          </a:p>
          <a:p>
            <a:pPr marL="342900" indent="-342900" algn="l">
              <a:lnSpc>
                <a:spcPct val="90000"/>
              </a:lnSpc>
              <a:spcBef>
                <a:spcPct val="20000"/>
              </a:spcBef>
            </a:pPr>
            <a:endParaRPr lang="en-US" sz="1200">
              <a:solidFill>
                <a:schemeClr val="hlink"/>
              </a:solidFill>
            </a:endParaRPr>
          </a:p>
          <a:p>
            <a:pPr marL="342900" indent="-342900" algn="l">
              <a:lnSpc>
                <a:spcPct val="90000"/>
              </a:lnSpc>
              <a:spcBef>
                <a:spcPct val="20000"/>
              </a:spcBef>
            </a:pPr>
            <a:endParaRPr lang="en-US" sz="1200">
              <a:solidFill>
                <a:schemeClr val="hlink"/>
              </a:solidFill>
            </a:endParaRPr>
          </a:p>
          <a:p>
            <a:pPr marL="342900" indent="-342900" algn="l">
              <a:lnSpc>
                <a:spcPct val="90000"/>
              </a:lnSpc>
              <a:spcBef>
                <a:spcPct val="20000"/>
              </a:spcBef>
              <a:buFontTx/>
              <a:buChar char="•"/>
            </a:pPr>
            <a:r>
              <a:rPr lang="en-US" sz="1200"/>
              <a:t>Delong et al. 1992</a:t>
            </a:r>
          </a:p>
          <a:p>
            <a:pPr marL="342900" indent="-342900" algn="l">
              <a:lnSpc>
                <a:spcPct val="90000"/>
              </a:lnSpc>
              <a:spcBef>
                <a:spcPct val="20000"/>
              </a:spcBef>
              <a:buFontTx/>
              <a:buChar char="•"/>
            </a:pPr>
            <a:r>
              <a:rPr lang="en-US" sz="1200"/>
              <a:t>Block et al. 2001</a:t>
            </a:r>
          </a:p>
          <a:p>
            <a:pPr marL="342900" indent="-342900" algn="l">
              <a:lnSpc>
                <a:spcPct val="90000"/>
              </a:lnSpc>
              <a:spcBef>
                <a:spcPct val="20000"/>
              </a:spcBef>
              <a:buFontTx/>
              <a:buChar char="•"/>
            </a:pPr>
            <a:r>
              <a:rPr lang="en-US" sz="1200"/>
              <a:t>Inagake et al. 2001</a:t>
            </a:r>
          </a:p>
          <a:p>
            <a:pPr marL="342900" indent="-342900" algn="l">
              <a:lnSpc>
                <a:spcPct val="90000"/>
              </a:lnSpc>
              <a:spcBef>
                <a:spcPct val="20000"/>
              </a:spcBef>
              <a:buFontTx/>
              <a:buChar char="•"/>
            </a:pPr>
            <a:r>
              <a:rPr lang="en-US" sz="1200"/>
              <a:t>Kitagawa et al. 2002</a:t>
            </a:r>
          </a:p>
          <a:p>
            <a:pPr marL="342900" indent="-342900" algn="l">
              <a:lnSpc>
                <a:spcPct val="90000"/>
              </a:lnSpc>
              <a:spcBef>
                <a:spcPct val="20000"/>
              </a:spcBef>
              <a:buFontTx/>
              <a:buChar char="•"/>
            </a:pPr>
            <a:r>
              <a:rPr lang="en-US" sz="1200"/>
              <a:t>Itoh et al. 2003</a:t>
            </a:r>
          </a:p>
          <a:p>
            <a:pPr marL="342900" indent="-342900" algn="l">
              <a:lnSpc>
                <a:spcPct val="90000"/>
              </a:lnSpc>
              <a:spcBef>
                <a:spcPct val="20000"/>
              </a:spcBef>
              <a:buFontTx/>
              <a:buChar char="•"/>
            </a:pPr>
            <a:r>
              <a:rPr lang="en-US" sz="1200"/>
              <a:t>Sims et al. 2003</a:t>
            </a:r>
          </a:p>
          <a:p>
            <a:pPr marL="342900" indent="-342900" algn="l">
              <a:lnSpc>
                <a:spcPct val="90000"/>
              </a:lnSpc>
              <a:spcBef>
                <a:spcPct val="20000"/>
              </a:spcBef>
              <a:buFontTx/>
              <a:buChar char="•"/>
            </a:pPr>
            <a:r>
              <a:rPr lang="en-US" sz="1200"/>
              <a:t>Shaffer et al. 2005</a:t>
            </a:r>
          </a:p>
          <a:p>
            <a:pPr marL="342900" indent="-342900" algn="l">
              <a:lnSpc>
                <a:spcPct val="90000"/>
              </a:lnSpc>
              <a:spcBef>
                <a:spcPct val="20000"/>
              </a:spcBef>
              <a:buFontTx/>
              <a:buChar char="•"/>
            </a:pPr>
            <a:r>
              <a:rPr lang="en-US" sz="1200"/>
              <a:t>Bonfil et al. 2005</a:t>
            </a:r>
          </a:p>
        </p:txBody>
      </p:sp>
      <p:grpSp>
        <p:nvGrpSpPr>
          <p:cNvPr id="2" name="Group 3"/>
          <p:cNvGrpSpPr>
            <a:grpSpLocks/>
          </p:cNvGrpSpPr>
          <p:nvPr/>
        </p:nvGrpSpPr>
        <p:grpSpPr bwMode="auto">
          <a:xfrm>
            <a:off x="939800" y="5822950"/>
            <a:ext cx="6824663" cy="334963"/>
            <a:chOff x="592" y="3668"/>
            <a:chExt cx="4299" cy="211"/>
          </a:xfrm>
        </p:grpSpPr>
        <p:sp>
          <p:nvSpPr>
            <p:cNvPr id="5174" name="Line 4"/>
            <p:cNvSpPr>
              <a:spLocks noChangeShapeType="1"/>
            </p:cNvSpPr>
            <p:nvPr/>
          </p:nvSpPr>
          <p:spPr bwMode="auto">
            <a:xfrm>
              <a:off x="2290" y="3737"/>
              <a:ext cx="285" cy="0"/>
            </a:xfrm>
            <a:prstGeom prst="line">
              <a:avLst/>
            </a:prstGeom>
            <a:noFill/>
            <a:ln w="57150">
              <a:solidFill>
                <a:schemeClr val="hlink"/>
              </a:solidFill>
              <a:round/>
              <a:headEnd/>
              <a:tailEnd/>
            </a:ln>
          </p:spPr>
          <p:txBody>
            <a:bodyPr/>
            <a:lstStyle/>
            <a:p>
              <a:endParaRPr lang="en-US"/>
            </a:p>
          </p:txBody>
        </p:sp>
        <p:sp>
          <p:nvSpPr>
            <p:cNvPr id="5175" name="Line 5"/>
            <p:cNvSpPr>
              <a:spLocks noChangeShapeType="1"/>
            </p:cNvSpPr>
            <p:nvPr/>
          </p:nvSpPr>
          <p:spPr bwMode="auto">
            <a:xfrm>
              <a:off x="592" y="3678"/>
              <a:ext cx="285" cy="0"/>
            </a:xfrm>
            <a:prstGeom prst="line">
              <a:avLst/>
            </a:prstGeom>
            <a:noFill/>
            <a:ln w="57150">
              <a:solidFill>
                <a:schemeClr val="hlink"/>
              </a:solidFill>
              <a:round/>
              <a:headEnd/>
              <a:tailEnd/>
            </a:ln>
          </p:spPr>
          <p:txBody>
            <a:bodyPr/>
            <a:lstStyle/>
            <a:p>
              <a:endParaRPr lang="en-US"/>
            </a:p>
          </p:txBody>
        </p:sp>
        <p:sp>
          <p:nvSpPr>
            <p:cNvPr id="5176" name="Line 6"/>
            <p:cNvSpPr>
              <a:spLocks noChangeShapeType="1"/>
            </p:cNvSpPr>
            <p:nvPr/>
          </p:nvSpPr>
          <p:spPr bwMode="auto">
            <a:xfrm>
              <a:off x="2287" y="3668"/>
              <a:ext cx="285" cy="0"/>
            </a:xfrm>
            <a:prstGeom prst="line">
              <a:avLst/>
            </a:prstGeom>
            <a:noFill/>
            <a:ln w="57150">
              <a:solidFill>
                <a:schemeClr val="hlink"/>
              </a:solidFill>
              <a:round/>
              <a:headEnd/>
              <a:tailEnd/>
            </a:ln>
          </p:spPr>
          <p:txBody>
            <a:bodyPr/>
            <a:lstStyle/>
            <a:p>
              <a:endParaRPr lang="en-US"/>
            </a:p>
          </p:txBody>
        </p:sp>
        <p:sp>
          <p:nvSpPr>
            <p:cNvPr id="5177" name="Line 7"/>
            <p:cNvSpPr>
              <a:spLocks noChangeShapeType="1"/>
            </p:cNvSpPr>
            <p:nvPr/>
          </p:nvSpPr>
          <p:spPr bwMode="auto">
            <a:xfrm>
              <a:off x="2887" y="3820"/>
              <a:ext cx="285" cy="0"/>
            </a:xfrm>
            <a:prstGeom prst="line">
              <a:avLst/>
            </a:prstGeom>
            <a:noFill/>
            <a:ln w="57150">
              <a:solidFill>
                <a:schemeClr val="hlink"/>
              </a:solidFill>
              <a:round/>
              <a:headEnd/>
              <a:tailEnd/>
            </a:ln>
          </p:spPr>
          <p:txBody>
            <a:bodyPr/>
            <a:lstStyle/>
            <a:p>
              <a:endParaRPr lang="en-US"/>
            </a:p>
          </p:txBody>
        </p:sp>
        <p:sp>
          <p:nvSpPr>
            <p:cNvPr id="5178" name="Line 8"/>
            <p:cNvSpPr>
              <a:spLocks noChangeShapeType="1"/>
            </p:cNvSpPr>
            <p:nvPr/>
          </p:nvSpPr>
          <p:spPr bwMode="auto">
            <a:xfrm>
              <a:off x="3501" y="3820"/>
              <a:ext cx="285" cy="0"/>
            </a:xfrm>
            <a:prstGeom prst="line">
              <a:avLst/>
            </a:prstGeom>
            <a:noFill/>
            <a:ln w="57150">
              <a:solidFill>
                <a:schemeClr val="hlink"/>
              </a:solidFill>
              <a:round/>
              <a:headEnd/>
              <a:tailEnd/>
            </a:ln>
          </p:spPr>
          <p:txBody>
            <a:bodyPr/>
            <a:lstStyle/>
            <a:p>
              <a:endParaRPr lang="en-US"/>
            </a:p>
          </p:txBody>
        </p:sp>
        <p:sp>
          <p:nvSpPr>
            <p:cNvPr id="5179" name="Line 9"/>
            <p:cNvSpPr>
              <a:spLocks noChangeShapeType="1"/>
            </p:cNvSpPr>
            <p:nvPr/>
          </p:nvSpPr>
          <p:spPr bwMode="auto">
            <a:xfrm>
              <a:off x="3501" y="3757"/>
              <a:ext cx="285" cy="0"/>
            </a:xfrm>
            <a:prstGeom prst="line">
              <a:avLst/>
            </a:prstGeom>
            <a:noFill/>
            <a:ln w="57150">
              <a:solidFill>
                <a:schemeClr val="hlink"/>
              </a:solidFill>
              <a:round/>
              <a:headEnd/>
              <a:tailEnd/>
            </a:ln>
          </p:spPr>
          <p:txBody>
            <a:bodyPr/>
            <a:lstStyle/>
            <a:p>
              <a:endParaRPr lang="en-US"/>
            </a:p>
          </p:txBody>
        </p:sp>
        <p:sp>
          <p:nvSpPr>
            <p:cNvPr id="5180" name="Line 10"/>
            <p:cNvSpPr>
              <a:spLocks noChangeShapeType="1"/>
            </p:cNvSpPr>
            <p:nvPr/>
          </p:nvSpPr>
          <p:spPr bwMode="auto">
            <a:xfrm>
              <a:off x="4606" y="3879"/>
              <a:ext cx="285" cy="0"/>
            </a:xfrm>
            <a:prstGeom prst="line">
              <a:avLst/>
            </a:prstGeom>
            <a:noFill/>
            <a:ln w="57150">
              <a:solidFill>
                <a:schemeClr val="hlink"/>
              </a:solidFill>
              <a:round/>
              <a:headEnd/>
              <a:tailEnd/>
            </a:ln>
          </p:spPr>
          <p:txBody>
            <a:bodyPr/>
            <a:lstStyle/>
            <a:p>
              <a:endParaRPr lang="en-US"/>
            </a:p>
          </p:txBody>
        </p:sp>
        <p:sp>
          <p:nvSpPr>
            <p:cNvPr id="5181" name="Line 11"/>
            <p:cNvSpPr>
              <a:spLocks noChangeShapeType="1"/>
            </p:cNvSpPr>
            <p:nvPr/>
          </p:nvSpPr>
          <p:spPr bwMode="auto">
            <a:xfrm>
              <a:off x="4602" y="3817"/>
              <a:ext cx="285" cy="0"/>
            </a:xfrm>
            <a:prstGeom prst="line">
              <a:avLst/>
            </a:prstGeom>
            <a:noFill/>
            <a:ln w="57150">
              <a:solidFill>
                <a:schemeClr val="hlink"/>
              </a:solidFill>
              <a:round/>
              <a:headEnd/>
              <a:tailEnd/>
            </a:ln>
          </p:spPr>
          <p:txBody>
            <a:bodyPr/>
            <a:lstStyle/>
            <a:p>
              <a:endParaRPr lang="en-US"/>
            </a:p>
          </p:txBody>
        </p:sp>
      </p:grpSp>
      <p:sp>
        <p:nvSpPr>
          <p:cNvPr id="5124" name="Line 12"/>
          <p:cNvSpPr>
            <a:spLocks noChangeShapeType="1"/>
          </p:cNvSpPr>
          <p:nvPr/>
        </p:nvSpPr>
        <p:spPr bwMode="auto">
          <a:xfrm>
            <a:off x="393700" y="6249988"/>
            <a:ext cx="8245475" cy="0"/>
          </a:xfrm>
          <a:prstGeom prst="line">
            <a:avLst/>
          </a:prstGeom>
          <a:noFill/>
          <a:ln w="9525">
            <a:solidFill>
              <a:schemeClr val="tx1"/>
            </a:solidFill>
            <a:round/>
            <a:headEnd/>
            <a:tailEnd/>
          </a:ln>
        </p:spPr>
        <p:txBody>
          <a:bodyPr/>
          <a:lstStyle/>
          <a:p>
            <a:endParaRPr lang="en-US"/>
          </a:p>
        </p:txBody>
      </p:sp>
      <p:sp>
        <p:nvSpPr>
          <p:cNvPr id="5125" name="Text Box 13"/>
          <p:cNvSpPr txBox="1">
            <a:spLocks noChangeArrowheads="1"/>
          </p:cNvSpPr>
          <p:nvPr/>
        </p:nvSpPr>
        <p:spPr bwMode="auto">
          <a:xfrm>
            <a:off x="396875" y="6386513"/>
            <a:ext cx="546100" cy="274637"/>
          </a:xfrm>
          <a:prstGeom prst="rect">
            <a:avLst/>
          </a:prstGeom>
          <a:noFill/>
          <a:ln w="9525">
            <a:noFill/>
            <a:miter lim="800000"/>
            <a:headEnd/>
            <a:tailEnd/>
          </a:ln>
        </p:spPr>
        <p:txBody>
          <a:bodyPr lIns="0" tIns="0" rIns="0" bIns="0">
            <a:spAutoFit/>
          </a:bodyPr>
          <a:lstStyle/>
          <a:p>
            <a:pPr algn="l">
              <a:spcBef>
                <a:spcPct val="50000"/>
              </a:spcBef>
            </a:pPr>
            <a:r>
              <a:rPr lang="en-US" altLang="zh-TW"/>
              <a:t>1990</a:t>
            </a:r>
          </a:p>
        </p:txBody>
      </p:sp>
      <p:sp>
        <p:nvSpPr>
          <p:cNvPr id="5126" name="Text Box 14"/>
          <p:cNvSpPr txBox="1">
            <a:spLocks noChangeArrowheads="1"/>
          </p:cNvSpPr>
          <p:nvPr/>
        </p:nvSpPr>
        <p:spPr bwMode="auto">
          <a:xfrm>
            <a:off x="1406525" y="6383338"/>
            <a:ext cx="546100" cy="274637"/>
          </a:xfrm>
          <a:prstGeom prst="rect">
            <a:avLst/>
          </a:prstGeom>
          <a:noFill/>
          <a:ln w="9525">
            <a:noFill/>
            <a:miter lim="800000"/>
            <a:headEnd/>
            <a:tailEnd/>
          </a:ln>
        </p:spPr>
        <p:txBody>
          <a:bodyPr lIns="0" tIns="0" rIns="0" bIns="0">
            <a:spAutoFit/>
          </a:bodyPr>
          <a:lstStyle/>
          <a:p>
            <a:pPr algn="l">
              <a:spcBef>
                <a:spcPct val="50000"/>
              </a:spcBef>
            </a:pPr>
            <a:r>
              <a:rPr lang="en-US" altLang="zh-TW"/>
              <a:t>1998</a:t>
            </a:r>
          </a:p>
        </p:txBody>
      </p:sp>
      <p:sp>
        <p:nvSpPr>
          <p:cNvPr id="5127" name="Text Box 15"/>
          <p:cNvSpPr txBox="1">
            <a:spLocks noChangeArrowheads="1"/>
          </p:cNvSpPr>
          <p:nvPr/>
        </p:nvSpPr>
        <p:spPr bwMode="auto">
          <a:xfrm>
            <a:off x="2624138" y="6375400"/>
            <a:ext cx="546100" cy="274638"/>
          </a:xfrm>
          <a:prstGeom prst="rect">
            <a:avLst/>
          </a:prstGeom>
          <a:noFill/>
          <a:ln w="9525">
            <a:noFill/>
            <a:miter lim="800000"/>
            <a:headEnd/>
            <a:tailEnd/>
          </a:ln>
        </p:spPr>
        <p:txBody>
          <a:bodyPr lIns="0" tIns="0" rIns="0" bIns="0">
            <a:spAutoFit/>
          </a:bodyPr>
          <a:lstStyle/>
          <a:p>
            <a:pPr algn="l">
              <a:spcBef>
                <a:spcPct val="50000"/>
              </a:spcBef>
            </a:pPr>
            <a:r>
              <a:rPr lang="en-US" altLang="zh-TW"/>
              <a:t>2000</a:t>
            </a:r>
          </a:p>
        </p:txBody>
      </p:sp>
      <p:sp>
        <p:nvSpPr>
          <p:cNvPr id="5128" name="Text Box 16"/>
          <p:cNvSpPr txBox="1">
            <a:spLocks noChangeArrowheads="1"/>
          </p:cNvSpPr>
          <p:nvPr/>
        </p:nvSpPr>
        <p:spPr bwMode="auto">
          <a:xfrm>
            <a:off x="3627438" y="6375400"/>
            <a:ext cx="546100" cy="274638"/>
          </a:xfrm>
          <a:prstGeom prst="rect">
            <a:avLst/>
          </a:prstGeom>
          <a:noFill/>
          <a:ln w="9525">
            <a:noFill/>
            <a:miter lim="800000"/>
            <a:headEnd/>
            <a:tailEnd/>
          </a:ln>
        </p:spPr>
        <p:txBody>
          <a:bodyPr lIns="0" tIns="0" rIns="0" bIns="0">
            <a:spAutoFit/>
          </a:bodyPr>
          <a:lstStyle/>
          <a:p>
            <a:pPr algn="l">
              <a:spcBef>
                <a:spcPct val="50000"/>
              </a:spcBef>
            </a:pPr>
            <a:r>
              <a:rPr lang="en-US" altLang="zh-TW"/>
              <a:t>2001</a:t>
            </a:r>
          </a:p>
        </p:txBody>
      </p:sp>
      <p:sp>
        <p:nvSpPr>
          <p:cNvPr id="5129" name="Text Box 17"/>
          <p:cNvSpPr txBox="1">
            <a:spLocks noChangeArrowheads="1"/>
          </p:cNvSpPr>
          <p:nvPr/>
        </p:nvSpPr>
        <p:spPr bwMode="auto">
          <a:xfrm>
            <a:off x="4559300" y="6373813"/>
            <a:ext cx="546100" cy="274637"/>
          </a:xfrm>
          <a:prstGeom prst="rect">
            <a:avLst/>
          </a:prstGeom>
          <a:noFill/>
          <a:ln w="9525">
            <a:noFill/>
            <a:miter lim="800000"/>
            <a:headEnd/>
            <a:tailEnd/>
          </a:ln>
        </p:spPr>
        <p:txBody>
          <a:bodyPr lIns="0" tIns="0" rIns="0" bIns="0">
            <a:spAutoFit/>
          </a:bodyPr>
          <a:lstStyle/>
          <a:p>
            <a:pPr algn="l">
              <a:spcBef>
                <a:spcPct val="50000"/>
              </a:spcBef>
            </a:pPr>
            <a:r>
              <a:rPr lang="en-US" altLang="zh-TW"/>
              <a:t>2002</a:t>
            </a:r>
          </a:p>
        </p:txBody>
      </p:sp>
      <p:sp>
        <p:nvSpPr>
          <p:cNvPr id="5130" name="Text Box 18"/>
          <p:cNvSpPr txBox="1">
            <a:spLocks noChangeArrowheads="1"/>
          </p:cNvSpPr>
          <p:nvPr/>
        </p:nvSpPr>
        <p:spPr bwMode="auto">
          <a:xfrm>
            <a:off x="5519738" y="6373813"/>
            <a:ext cx="546100" cy="274637"/>
          </a:xfrm>
          <a:prstGeom prst="rect">
            <a:avLst/>
          </a:prstGeom>
          <a:noFill/>
          <a:ln w="9525">
            <a:noFill/>
            <a:miter lim="800000"/>
            <a:headEnd/>
            <a:tailEnd/>
          </a:ln>
        </p:spPr>
        <p:txBody>
          <a:bodyPr lIns="0" tIns="0" rIns="0" bIns="0">
            <a:spAutoFit/>
          </a:bodyPr>
          <a:lstStyle/>
          <a:p>
            <a:pPr algn="l">
              <a:spcBef>
                <a:spcPct val="50000"/>
              </a:spcBef>
            </a:pPr>
            <a:r>
              <a:rPr lang="en-US" altLang="zh-TW"/>
              <a:t>2003</a:t>
            </a:r>
          </a:p>
        </p:txBody>
      </p:sp>
      <p:sp>
        <p:nvSpPr>
          <p:cNvPr id="5131" name="Text Box 19"/>
          <p:cNvSpPr txBox="1">
            <a:spLocks noChangeArrowheads="1"/>
          </p:cNvSpPr>
          <p:nvPr/>
        </p:nvSpPr>
        <p:spPr bwMode="auto">
          <a:xfrm>
            <a:off x="6443663" y="6373813"/>
            <a:ext cx="546100" cy="274637"/>
          </a:xfrm>
          <a:prstGeom prst="rect">
            <a:avLst/>
          </a:prstGeom>
          <a:noFill/>
          <a:ln w="9525">
            <a:noFill/>
            <a:miter lim="800000"/>
            <a:headEnd/>
            <a:tailEnd/>
          </a:ln>
        </p:spPr>
        <p:txBody>
          <a:bodyPr lIns="0" tIns="0" rIns="0" bIns="0">
            <a:spAutoFit/>
          </a:bodyPr>
          <a:lstStyle/>
          <a:p>
            <a:pPr algn="l">
              <a:spcBef>
                <a:spcPct val="50000"/>
              </a:spcBef>
            </a:pPr>
            <a:r>
              <a:rPr lang="en-US" altLang="zh-TW"/>
              <a:t>2004</a:t>
            </a:r>
          </a:p>
        </p:txBody>
      </p:sp>
      <p:sp>
        <p:nvSpPr>
          <p:cNvPr id="5132" name="Text Box 20"/>
          <p:cNvSpPr txBox="1">
            <a:spLocks noChangeArrowheads="1"/>
          </p:cNvSpPr>
          <p:nvPr/>
        </p:nvSpPr>
        <p:spPr bwMode="auto">
          <a:xfrm>
            <a:off x="7318375" y="6373813"/>
            <a:ext cx="546100" cy="274637"/>
          </a:xfrm>
          <a:prstGeom prst="rect">
            <a:avLst/>
          </a:prstGeom>
          <a:noFill/>
          <a:ln w="9525">
            <a:noFill/>
            <a:miter lim="800000"/>
            <a:headEnd/>
            <a:tailEnd/>
          </a:ln>
        </p:spPr>
        <p:txBody>
          <a:bodyPr lIns="0" tIns="0" rIns="0" bIns="0">
            <a:spAutoFit/>
          </a:bodyPr>
          <a:lstStyle/>
          <a:p>
            <a:pPr algn="l">
              <a:spcBef>
                <a:spcPct val="50000"/>
              </a:spcBef>
            </a:pPr>
            <a:r>
              <a:rPr lang="en-US" altLang="zh-TW"/>
              <a:t>2005</a:t>
            </a:r>
          </a:p>
        </p:txBody>
      </p:sp>
      <p:sp>
        <p:nvSpPr>
          <p:cNvPr id="5133" name="Text Box 21"/>
          <p:cNvSpPr txBox="1">
            <a:spLocks noChangeArrowheads="1"/>
          </p:cNvSpPr>
          <p:nvPr/>
        </p:nvSpPr>
        <p:spPr bwMode="auto">
          <a:xfrm>
            <a:off x="8208963" y="6372225"/>
            <a:ext cx="546100" cy="274638"/>
          </a:xfrm>
          <a:prstGeom prst="rect">
            <a:avLst/>
          </a:prstGeom>
          <a:noFill/>
          <a:ln w="9525">
            <a:noFill/>
            <a:miter lim="800000"/>
            <a:headEnd/>
            <a:tailEnd/>
          </a:ln>
        </p:spPr>
        <p:txBody>
          <a:bodyPr lIns="0" tIns="0" rIns="0" bIns="0">
            <a:spAutoFit/>
          </a:bodyPr>
          <a:lstStyle/>
          <a:p>
            <a:pPr algn="l">
              <a:spcBef>
                <a:spcPct val="50000"/>
              </a:spcBef>
            </a:pPr>
            <a:r>
              <a:rPr lang="en-US" altLang="zh-TW"/>
              <a:t>2006</a:t>
            </a:r>
          </a:p>
        </p:txBody>
      </p:sp>
      <p:sp>
        <p:nvSpPr>
          <p:cNvPr id="270358" name="Rectangle 22"/>
          <p:cNvSpPr>
            <a:spLocks noChangeArrowheads="1"/>
          </p:cNvSpPr>
          <p:nvPr/>
        </p:nvSpPr>
        <p:spPr bwMode="auto">
          <a:xfrm>
            <a:off x="2800350" y="117475"/>
            <a:ext cx="3024188" cy="2355850"/>
          </a:xfrm>
          <a:prstGeom prst="rect">
            <a:avLst/>
          </a:prstGeom>
          <a:noFill/>
          <a:ln w="9525">
            <a:noFill/>
            <a:miter lim="800000"/>
            <a:headEnd/>
            <a:tailEnd/>
          </a:ln>
        </p:spPr>
        <p:txBody>
          <a:bodyPr/>
          <a:lstStyle/>
          <a:p>
            <a:pPr marL="342900" indent="-342900" algn="l">
              <a:lnSpc>
                <a:spcPct val="90000"/>
              </a:lnSpc>
              <a:spcBef>
                <a:spcPct val="20000"/>
              </a:spcBef>
            </a:pPr>
            <a:endParaRPr lang="en-US" sz="1400" b="1">
              <a:solidFill>
                <a:schemeClr val="folHlink"/>
              </a:solidFill>
            </a:endParaRPr>
          </a:p>
          <a:p>
            <a:pPr marL="342900" indent="-342900" algn="l">
              <a:lnSpc>
                <a:spcPct val="90000"/>
              </a:lnSpc>
              <a:spcBef>
                <a:spcPct val="20000"/>
              </a:spcBef>
            </a:pPr>
            <a:endParaRPr lang="en-US" sz="1200" b="1"/>
          </a:p>
          <a:p>
            <a:pPr marL="342900" indent="-342900" algn="l">
              <a:lnSpc>
                <a:spcPct val="90000"/>
              </a:lnSpc>
              <a:spcBef>
                <a:spcPct val="20000"/>
              </a:spcBef>
              <a:buFontTx/>
              <a:buChar char="•"/>
            </a:pPr>
            <a:r>
              <a:rPr lang="en-US" sz="1200"/>
              <a:t>Smith and Goodman 1986</a:t>
            </a:r>
          </a:p>
          <a:p>
            <a:pPr marL="342900" indent="-342900" algn="l">
              <a:lnSpc>
                <a:spcPct val="90000"/>
              </a:lnSpc>
              <a:spcBef>
                <a:spcPct val="20000"/>
              </a:spcBef>
              <a:buFontTx/>
              <a:buChar char="•"/>
            </a:pPr>
            <a:r>
              <a:rPr lang="en-US" sz="1200"/>
              <a:t>Wilson et al. 1992</a:t>
            </a:r>
          </a:p>
          <a:p>
            <a:pPr marL="342900" indent="-342900" algn="l">
              <a:lnSpc>
                <a:spcPct val="90000"/>
              </a:lnSpc>
              <a:spcBef>
                <a:spcPct val="20000"/>
              </a:spcBef>
              <a:buFontTx/>
              <a:buChar char="•"/>
            </a:pPr>
            <a:r>
              <a:rPr lang="en-US" sz="1200"/>
              <a:t>Hill 1994</a:t>
            </a:r>
          </a:p>
          <a:p>
            <a:pPr marL="342900" indent="-342900" algn="l">
              <a:lnSpc>
                <a:spcPct val="90000"/>
              </a:lnSpc>
              <a:spcBef>
                <a:spcPct val="20000"/>
              </a:spcBef>
              <a:buFontTx/>
              <a:buChar char="•"/>
            </a:pPr>
            <a:r>
              <a:rPr lang="en-US" sz="1200"/>
              <a:t>Hill &amp; Braun 2001</a:t>
            </a:r>
          </a:p>
          <a:p>
            <a:pPr marL="342900" indent="-342900" algn="l">
              <a:lnSpc>
                <a:spcPct val="90000"/>
              </a:lnSpc>
              <a:spcBef>
                <a:spcPct val="20000"/>
              </a:spcBef>
              <a:buFontTx/>
              <a:buChar char="•"/>
            </a:pPr>
            <a:r>
              <a:rPr lang="en-US" sz="1200"/>
              <a:t>Ekstrom 2004</a:t>
            </a:r>
          </a:p>
          <a:p>
            <a:pPr marL="342900" indent="-342900" algn="l">
              <a:lnSpc>
                <a:spcPct val="90000"/>
              </a:lnSpc>
              <a:spcBef>
                <a:spcPct val="20000"/>
              </a:spcBef>
            </a:pPr>
            <a:r>
              <a:rPr lang="en-US" sz="1200" u="sng"/>
              <a:t>Accuracy</a:t>
            </a:r>
          </a:p>
          <a:p>
            <a:pPr marL="342900" indent="-342900" algn="l">
              <a:lnSpc>
                <a:spcPct val="90000"/>
              </a:lnSpc>
              <a:spcBef>
                <a:spcPct val="20000"/>
              </a:spcBef>
              <a:buFontTx/>
              <a:buChar char="•"/>
            </a:pPr>
            <a:r>
              <a:rPr lang="en-US" sz="1200"/>
              <a:t>Gunn et al. 1994</a:t>
            </a:r>
          </a:p>
          <a:p>
            <a:pPr marL="342900" indent="-342900" algn="l">
              <a:lnSpc>
                <a:spcPct val="90000"/>
              </a:lnSpc>
              <a:spcBef>
                <a:spcPct val="20000"/>
              </a:spcBef>
              <a:buFontTx/>
              <a:buChar char="•"/>
            </a:pPr>
            <a:r>
              <a:rPr lang="en-US" sz="1200"/>
              <a:t>Welch &amp; Eveson 1999</a:t>
            </a:r>
          </a:p>
          <a:p>
            <a:pPr marL="342900" indent="-342900" algn="l">
              <a:lnSpc>
                <a:spcPct val="90000"/>
              </a:lnSpc>
              <a:spcBef>
                <a:spcPct val="20000"/>
              </a:spcBef>
              <a:buFontTx/>
              <a:buChar char="•"/>
            </a:pPr>
            <a:r>
              <a:rPr lang="en-US" sz="1200"/>
              <a:t>Musyl et al. 2001</a:t>
            </a:r>
          </a:p>
        </p:txBody>
      </p:sp>
      <p:grpSp>
        <p:nvGrpSpPr>
          <p:cNvPr id="3" name="Group 23"/>
          <p:cNvGrpSpPr>
            <a:grpSpLocks/>
          </p:cNvGrpSpPr>
          <p:nvPr/>
        </p:nvGrpSpPr>
        <p:grpSpPr bwMode="auto">
          <a:xfrm>
            <a:off x="939800" y="5935663"/>
            <a:ext cx="5986463" cy="222250"/>
            <a:chOff x="592" y="3739"/>
            <a:chExt cx="3771" cy="140"/>
          </a:xfrm>
        </p:grpSpPr>
        <p:sp>
          <p:nvSpPr>
            <p:cNvPr id="5167" name="Line 24"/>
            <p:cNvSpPr>
              <a:spLocks noChangeShapeType="1"/>
            </p:cNvSpPr>
            <p:nvPr/>
          </p:nvSpPr>
          <p:spPr bwMode="auto">
            <a:xfrm>
              <a:off x="596" y="3878"/>
              <a:ext cx="285" cy="0"/>
            </a:xfrm>
            <a:prstGeom prst="line">
              <a:avLst/>
            </a:prstGeom>
            <a:noFill/>
            <a:ln w="57150">
              <a:solidFill>
                <a:schemeClr val="folHlink"/>
              </a:solidFill>
              <a:round/>
              <a:headEnd/>
              <a:tailEnd/>
            </a:ln>
          </p:spPr>
          <p:txBody>
            <a:bodyPr/>
            <a:lstStyle/>
            <a:p>
              <a:endParaRPr lang="en-US"/>
            </a:p>
          </p:txBody>
        </p:sp>
        <p:sp>
          <p:nvSpPr>
            <p:cNvPr id="5168" name="Line 25"/>
            <p:cNvSpPr>
              <a:spLocks noChangeShapeType="1"/>
            </p:cNvSpPr>
            <p:nvPr/>
          </p:nvSpPr>
          <p:spPr bwMode="auto">
            <a:xfrm>
              <a:off x="592" y="3807"/>
              <a:ext cx="285" cy="0"/>
            </a:xfrm>
            <a:prstGeom prst="line">
              <a:avLst/>
            </a:prstGeom>
            <a:noFill/>
            <a:ln w="57150">
              <a:solidFill>
                <a:schemeClr val="folHlink"/>
              </a:solidFill>
              <a:round/>
              <a:headEnd/>
              <a:tailEnd/>
            </a:ln>
          </p:spPr>
          <p:txBody>
            <a:bodyPr/>
            <a:lstStyle/>
            <a:p>
              <a:endParaRPr lang="en-US"/>
            </a:p>
          </p:txBody>
        </p:sp>
        <p:sp>
          <p:nvSpPr>
            <p:cNvPr id="5169" name="Line 26"/>
            <p:cNvSpPr>
              <a:spLocks noChangeShapeType="1"/>
            </p:cNvSpPr>
            <p:nvPr/>
          </p:nvSpPr>
          <p:spPr bwMode="auto">
            <a:xfrm>
              <a:off x="2294" y="3879"/>
              <a:ext cx="285" cy="0"/>
            </a:xfrm>
            <a:prstGeom prst="line">
              <a:avLst/>
            </a:prstGeom>
            <a:noFill/>
            <a:ln w="57150">
              <a:solidFill>
                <a:schemeClr val="folHlink"/>
              </a:solidFill>
              <a:round/>
              <a:headEnd/>
              <a:tailEnd/>
            </a:ln>
          </p:spPr>
          <p:txBody>
            <a:bodyPr/>
            <a:lstStyle/>
            <a:p>
              <a:endParaRPr lang="en-US"/>
            </a:p>
          </p:txBody>
        </p:sp>
        <p:sp>
          <p:nvSpPr>
            <p:cNvPr id="5170" name="Line 27"/>
            <p:cNvSpPr>
              <a:spLocks noChangeShapeType="1"/>
            </p:cNvSpPr>
            <p:nvPr/>
          </p:nvSpPr>
          <p:spPr bwMode="auto">
            <a:xfrm>
              <a:off x="4078" y="3879"/>
              <a:ext cx="285" cy="0"/>
            </a:xfrm>
            <a:prstGeom prst="line">
              <a:avLst/>
            </a:prstGeom>
            <a:noFill/>
            <a:ln w="57150">
              <a:solidFill>
                <a:schemeClr val="folHlink"/>
              </a:solidFill>
              <a:round/>
              <a:headEnd/>
              <a:tailEnd/>
            </a:ln>
          </p:spPr>
          <p:txBody>
            <a:bodyPr/>
            <a:lstStyle/>
            <a:p>
              <a:endParaRPr lang="en-US"/>
            </a:p>
          </p:txBody>
        </p:sp>
        <p:sp>
          <p:nvSpPr>
            <p:cNvPr id="5171" name="Line 28"/>
            <p:cNvSpPr>
              <a:spLocks noChangeShapeType="1"/>
            </p:cNvSpPr>
            <p:nvPr/>
          </p:nvSpPr>
          <p:spPr bwMode="auto">
            <a:xfrm>
              <a:off x="598" y="3739"/>
              <a:ext cx="285" cy="0"/>
            </a:xfrm>
            <a:prstGeom prst="line">
              <a:avLst/>
            </a:prstGeom>
            <a:noFill/>
            <a:ln w="57150">
              <a:solidFill>
                <a:schemeClr val="folHlink"/>
              </a:solidFill>
              <a:round/>
              <a:headEnd/>
              <a:tailEnd/>
            </a:ln>
          </p:spPr>
          <p:txBody>
            <a:bodyPr/>
            <a:lstStyle/>
            <a:p>
              <a:endParaRPr lang="en-US"/>
            </a:p>
          </p:txBody>
        </p:sp>
        <p:sp>
          <p:nvSpPr>
            <p:cNvPr id="5172" name="Line 29"/>
            <p:cNvSpPr>
              <a:spLocks noChangeShapeType="1"/>
            </p:cNvSpPr>
            <p:nvPr/>
          </p:nvSpPr>
          <p:spPr bwMode="auto">
            <a:xfrm>
              <a:off x="1265" y="3875"/>
              <a:ext cx="285" cy="0"/>
            </a:xfrm>
            <a:prstGeom prst="line">
              <a:avLst/>
            </a:prstGeom>
            <a:noFill/>
            <a:ln w="57150">
              <a:solidFill>
                <a:schemeClr val="folHlink"/>
              </a:solidFill>
              <a:round/>
              <a:headEnd/>
              <a:tailEnd/>
            </a:ln>
          </p:spPr>
          <p:txBody>
            <a:bodyPr/>
            <a:lstStyle/>
            <a:p>
              <a:endParaRPr lang="en-US"/>
            </a:p>
          </p:txBody>
        </p:sp>
        <p:sp>
          <p:nvSpPr>
            <p:cNvPr id="5173" name="Line 30"/>
            <p:cNvSpPr>
              <a:spLocks noChangeShapeType="1"/>
            </p:cNvSpPr>
            <p:nvPr/>
          </p:nvSpPr>
          <p:spPr bwMode="auto">
            <a:xfrm>
              <a:off x="2291" y="3808"/>
              <a:ext cx="285" cy="0"/>
            </a:xfrm>
            <a:prstGeom prst="line">
              <a:avLst/>
            </a:prstGeom>
            <a:noFill/>
            <a:ln w="57150">
              <a:solidFill>
                <a:schemeClr val="folHlink"/>
              </a:solidFill>
              <a:round/>
              <a:headEnd/>
              <a:tailEnd/>
            </a:ln>
          </p:spPr>
          <p:txBody>
            <a:bodyPr/>
            <a:lstStyle/>
            <a:p>
              <a:endParaRPr lang="en-US"/>
            </a:p>
          </p:txBody>
        </p:sp>
      </p:grpSp>
      <p:sp>
        <p:nvSpPr>
          <p:cNvPr id="270367" name="Rectangle 31"/>
          <p:cNvSpPr>
            <a:spLocks noChangeArrowheads="1"/>
          </p:cNvSpPr>
          <p:nvPr/>
        </p:nvSpPr>
        <p:spPr bwMode="auto">
          <a:xfrm>
            <a:off x="5391150" y="679450"/>
            <a:ext cx="2928938" cy="1100138"/>
          </a:xfrm>
          <a:prstGeom prst="rect">
            <a:avLst/>
          </a:prstGeom>
          <a:noFill/>
          <a:ln w="9525">
            <a:noFill/>
            <a:miter lim="800000"/>
            <a:headEnd/>
            <a:tailEnd/>
          </a:ln>
        </p:spPr>
        <p:txBody>
          <a:bodyPr/>
          <a:lstStyle/>
          <a:p>
            <a:pPr marL="342900" indent="-342900" algn="l">
              <a:lnSpc>
                <a:spcPct val="90000"/>
              </a:lnSpc>
              <a:spcBef>
                <a:spcPct val="20000"/>
              </a:spcBef>
            </a:pPr>
            <a:endParaRPr lang="en-US" sz="1200" b="1">
              <a:solidFill>
                <a:srgbClr val="FF9900"/>
              </a:solidFill>
            </a:endParaRPr>
          </a:p>
          <a:p>
            <a:pPr marL="342900" indent="-342900" algn="l">
              <a:lnSpc>
                <a:spcPct val="90000"/>
              </a:lnSpc>
              <a:spcBef>
                <a:spcPct val="20000"/>
              </a:spcBef>
              <a:buFontTx/>
              <a:buChar char="•"/>
            </a:pPr>
            <a:endParaRPr lang="en-US" sz="1200" b="1"/>
          </a:p>
          <a:p>
            <a:pPr marL="342900" indent="-342900" algn="l">
              <a:lnSpc>
                <a:spcPct val="90000"/>
              </a:lnSpc>
              <a:spcBef>
                <a:spcPct val="20000"/>
              </a:spcBef>
              <a:buFontTx/>
              <a:buChar char="•"/>
            </a:pPr>
            <a:r>
              <a:rPr lang="en-US" sz="1200"/>
              <a:t>Logic filter: Schaefer &amp; Fuller, 2002</a:t>
            </a:r>
          </a:p>
          <a:p>
            <a:pPr marL="342900" indent="-342900" algn="l">
              <a:lnSpc>
                <a:spcPct val="90000"/>
              </a:lnSpc>
              <a:spcBef>
                <a:spcPct val="20000"/>
              </a:spcBef>
              <a:buFontTx/>
              <a:buChar char="•"/>
            </a:pPr>
            <a:r>
              <a:rPr lang="en-US" sz="1200"/>
              <a:t>Speed filter etc.</a:t>
            </a:r>
          </a:p>
        </p:txBody>
      </p:sp>
      <p:grpSp>
        <p:nvGrpSpPr>
          <p:cNvPr id="4" name="Group 32"/>
          <p:cNvGrpSpPr>
            <a:grpSpLocks/>
          </p:cNvGrpSpPr>
          <p:nvPr/>
        </p:nvGrpSpPr>
        <p:grpSpPr bwMode="auto">
          <a:xfrm>
            <a:off x="4579938" y="6157913"/>
            <a:ext cx="1441450" cy="0"/>
            <a:chOff x="2885" y="3879"/>
            <a:chExt cx="908" cy="0"/>
          </a:xfrm>
        </p:grpSpPr>
        <p:sp>
          <p:nvSpPr>
            <p:cNvPr id="5165" name="Line 33"/>
            <p:cNvSpPr>
              <a:spLocks noChangeShapeType="1"/>
            </p:cNvSpPr>
            <p:nvPr/>
          </p:nvSpPr>
          <p:spPr bwMode="auto">
            <a:xfrm>
              <a:off x="2885" y="3879"/>
              <a:ext cx="285" cy="0"/>
            </a:xfrm>
            <a:prstGeom prst="line">
              <a:avLst/>
            </a:prstGeom>
            <a:noFill/>
            <a:ln w="57150">
              <a:solidFill>
                <a:srgbClr val="FF9900"/>
              </a:solidFill>
              <a:round/>
              <a:headEnd/>
              <a:tailEnd/>
            </a:ln>
          </p:spPr>
          <p:txBody>
            <a:bodyPr/>
            <a:lstStyle/>
            <a:p>
              <a:endParaRPr lang="en-US"/>
            </a:p>
          </p:txBody>
        </p:sp>
        <p:sp>
          <p:nvSpPr>
            <p:cNvPr id="5166" name="Line 34"/>
            <p:cNvSpPr>
              <a:spLocks noChangeShapeType="1"/>
            </p:cNvSpPr>
            <p:nvPr/>
          </p:nvSpPr>
          <p:spPr bwMode="auto">
            <a:xfrm>
              <a:off x="3508" y="3879"/>
              <a:ext cx="285" cy="0"/>
            </a:xfrm>
            <a:prstGeom prst="line">
              <a:avLst/>
            </a:prstGeom>
            <a:noFill/>
            <a:ln w="57150">
              <a:solidFill>
                <a:srgbClr val="FF9900"/>
              </a:solidFill>
              <a:round/>
              <a:headEnd/>
              <a:tailEnd/>
            </a:ln>
          </p:spPr>
          <p:txBody>
            <a:bodyPr/>
            <a:lstStyle/>
            <a:p>
              <a:endParaRPr lang="en-US"/>
            </a:p>
          </p:txBody>
        </p:sp>
      </p:grpSp>
      <p:sp>
        <p:nvSpPr>
          <p:cNvPr id="270371" name="Rectangle 35"/>
          <p:cNvSpPr>
            <a:spLocks noChangeArrowheads="1"/>
          </p:cNvSpPr>
          <p:nvPr/>
        </p:nvSpPr>
        <p:spPr bwMode="auto">
          <a:xfrm>
            <a:off x="5386388" y="3228975"/>
            <a:ext cx="3557587" cy="928688"/>
          </a:xfrm>
          <a:prstGeom prst="rect">
            <a:avLst/>
          </a:prstGeom>
          <a:noFill/>
          <a:ln w="9525">
            <a:noFill/>
            <a:miter lim="800000"/>
            <a:headEnd/>
            <a:tailEnd/>
          </a:ln>
        </p:spPr>
        <p:txBody>
          <a:bodyPr>
            <a:spAutoFit/>
          </a:bodyPr>
          <a:lstStyle/>
          <a:p>
            <a:pPr algn="l">
              <a:lnSpc>
                <a:spcPct val="90000"/>
              </a:lnSpc>
              <a:spcBef>
                <a:spcPct val="20000"/>
              </a:spcBef>
            </a:pPr>
            <a:endParaRPr lang="en-US" sz="1300" b="1" u="sng">
              <a:solidFill>
                <a:srgbClr val="CC66FF"/>
              </a:solidFill>
            </a:endParaRPr>
          </a:p>
          <a:p>
            <a:pPr algn="l">
              <a:lnSpc>
                <a:spcPct val="90000"/>
              </a:lnSpc>
              <a:spcBef>
                <a:spcPct val="20000"/>
              </a:spcBef>
              <a:buFontTx/>
              <a:buChar char="•"/>
            </a:pPr>
            <a:r>
              <a:rPr lang="en-US" sz="1300"/>
              <a:t>  Beck et al. 2002</a:t>
            </a:r>
          </a:p>
          <a:p>
            <a:pPr algn="l">
              <a:lnSpc>
                <a:spcPct val="90000"/>
              </a:lnSpc>
              <a:spcBef>
                <a:spcPct val="20000"/>
              </a:spcBef>
              <a:buFontTx/>
              <a:buChar char="•"/>
            </a:pPr>
            <a:r>
              <a:rPr lang="en-US" sz="1300"/>
              <a:t>  Teo et al. 2004</a:t>
            </a:r>
          </a:p>
          <a:p>
            <a:pPr algn="l">
              <a:lnSpc>
                <a:spcPct val="90000"/>
              </a:lnSpc>
              <a:spcBef>
                <a:spcPct val="20000"/>
              </a:spcBef>
              <a:buFontTx/>
              <a:buChar char="•"/>
            </a:pPr>
            <a:r>
              <a:rPr lang="en-US" sz="1300"/>
              <a:t>  Domeier et al. 2005 (PSAT Tracker)</a:t>
            </a:r>
          </a:p>
        </p:txBody>
      </p:sp>
      <p:grpSp>
        <p:nvGrpSpPr>
          <p:cNvPr id="5" name="Group 36"/>
          <p:cNvGrpSpPr>
            <a:grpSpLocks/>
          </p:cNvGrpSpPr>
          <p:nvPr/>
        </p:nvGrpSpPr>
        <p:grpSpPr bwMode="auto">
          <a:xfrm>
            <a:off x="4575175" y="5957888"/>
            <a:ext cx="3181350" cy="101600"/>
            <a:chOff x="2882" y="3753"/>
            <a:chExt cx="2004" cy="64"/>
          </a:xfrm>
        </p:grpSpPr>
        <p:sp>
          <p:nvSpPr>
            <p:cNvPr id="5162" name="Line 37"/>
            <p:cNvSpPr>
              <a:spLocks noChangeShapeType="1"/>
            </p:cNvSpPr>
            <p:nvPr/>
          </p:nvSpPr>
          <p:spPr bwMode="auto">
            <a:xfrm>
              <a:off x="2882" y="3753"/>
              <a:ext cx="285" cy="0"/>
            </a:xfrm>
            <a:prstGeom prst="line">
              <a:avLst/>
            </a:prstGeom>
            <a:noFill/>
            <a:ln w="57150">
              <a:solidFill>
                <a:srgbClr val="9900CC"/>
              </a:solidFill>
              <a:round/>
              <a:headEnd/>
              <a:tailEnd/>
            </a:ln>
          </p:spPr>
          <p:txBody>
            <a:bodyPr/>
            <a:lstStyle/>
            <a:p>
              <a:endParaRPr lang="en-US"/>
            </a:p>
          </p:txBody>
        </p:sp>
        <p:sp>
          <p:nvSpPr>
            <p:cNvPr id="5163" name="Line 38"/>
            <p:cNvSpPr>
              <a:spLocks noChangeShapeType="1"/>
            </p:cNvSpPr>
            <p:nvPr/>
          </p:nvSpPr>
          <p:spPr bwMode="auto">
            <a:xfrm>
              <a:off x="4073" y="3817"/>
              <a:ext cx="285" cy="0"/>
            </a:xfrm>
            <a:prstGeom prst="line">
              <a:avLst/>
            </a:prstGeom>
            <a:noFill/>
            <a:ln w="57150">
              <a:solidFill>
                <a:srgbClr val="9900CC"/>
              </a:solidFill>
              <a:round/>
              <a:headEnd/>
              <a:tailEnd/>
            </a:ln>
          </p:spPr>
          <p:txBody>
            <a:bodyPr/>
            <a:lstStyle/>
            <a:p>
              <a:endParaRPr lang="en-US"/>
            </a:p>
          </p:txBody>
        </p:sp>
        <p:sp>
          <p:nvSpPr>
            <p:cNvPr id="5164" name="Line 39"/>
            <p:cNvSpPr>
              <a:spLocks noChangeShapeType="1"/>
            </p:cNvSpPr>
            <p:nvPr/>
          </p:nvSpPr>
          <p:spPr bwMode="auto">
            <a:xfrm>
              <a:off x="4601" y="3755"/>
              <a:ext cx="285" cy="0"/>
            </a:xfrm>
            <a:prstGeom prst="line">
              <a:avLst/>
            </a:prstGeom>
            <a:noFill/>
            <a:ln w="57150">
              <a:solidFill>
                <a:srgbClr val="9900CC"/>
              </a:solidFill>
              <a:round/>
              <a:headEnd/>
              <a:tailEnd/>
            </a:ln>
          </p:spPr>
          <p:txBody>
            <a:bodyPr/>
            <a:lstStyle/>
            <a:p>
              <a:endParaRPr lang="en-US"/>
            </a:p>
          </p:txBody>
        </p:sp>
      </p:grpSp>
      <p:sp>
        <p:nvSpPr>
          <p:cNvPr id="270376" name="Rectangle 40"/>
          <p:cNvSpPr>
            <a:spLocks noChangeArrowheads="1"/>
          </p:cNvSpPr>
          <p:nvPr/>
        </p:nvSpPr>
        <p:spPr bwMode="auto">
          <a:xfrm>
            <a:off x="5372100" y="4351338"/>
            <a:ext cx="3786188" cy="1147762"/>
          </a:xfrm>
          <a:prstGeom prst="rect">
            <a:avLst/>
          </a:prstGeom>
          <a:noFill/>
          <a:ln w="9525">
            <a:noFill/>
            <a:miter lim="800000"/>
            <a:headEnd/>
            <a:tailEnd/>
          </a:ln>
        </p:spPr>
        <p:txBody>
          <a:bodyPr>
            <a:spAutoFit/>
          </a:bodyPr>
          <a:lstStyle/>
          <a:p>
            <a:pPr algn="l">
              <a:lnSpc>
                <a:spcPct val="90000"/>
              </a:lnSpc>
              <a:spcBef>
                <a:spcPct val="20000"/>
              </a:spcBef>
            </a:pPr>
            <a:r>
              <a:rPr lang="en-US" sz="1300" b="1" u="sng">
                <a:solidFill>
                  <a:srgbClr val="00FF00"/>
                </a:solidFill>
              </a:rPr>
              <a:t> </a:t>
            </a:r>
            <a:endParaRPr lang="en-US" sz="1300"/>
          </a:p>
          <a:p>
            <a:pPr algn="l">
              <a:lnSpc>
                <a:spcPct val="90000"/>
              </a:lnSpc>
              <a:spcBef>
                <a:spcPct val="20000"/>
              </a:spcBef>
              <a:buFontTx/>
              <a:buChar char="•"/>
            </a:pPr>
            <a:r>
              <a:rPr lang="en-US" sz="1300"/>
              <a:t>  Sibert et al. 2003 (Kftrack)</a:t>
            </a:r>
          </a:p>
          <a:p>
            <a:pPr algn="l">
              <a:lnSpc>
                <a:spcPct val="90000"/>
              </a:lnSpc>
              <a:spcBef>
                <a:spcPct val="20000"/>
              </a:spcBef>
              <a:buFontTx/>
              <a:buChar char="•"/>
            </a:pPr>
            <a:r>
              <a:rPr lang="en-US" sz="1300"/>
              <a:t>  Jonsen et al. 2003, 2005 (Meta-analytical)</a:t>
            </a:r>
          </a:p>
          <a:p>
            <a:pPr algn="l">
              <a:lnSpc>
                <a:spcPct val="90000"/>
              </a:lnSpc>
              <a:spcBef>
                <a:spcPct val="20000"/>
              </a:spcBef>
              <a:buFontTx/>
              <a:buChar char="•"/>
            </a:pPr>
            <a:r>
              <a:rPr lang="en-US" sz="1300"/>
              <a:t>   Royer et al. 2005 (Particle filters)</a:t>
            </a:r>
          </a:p>
          <a:p>
            <a:pPr algn="l">
              <a:lnSpc>
                <a:spcPct val="90000"/>
              </a:lnSpc>
              <a:spcBef>
                <a:spcPct val="20000"/>
              </a:spcBef>
              <a:buFontTx/>
              <a:buChar char="•"/>
            </a:pPr>
            <a:r>
              <a:rPr lang="en-US" sz="1300"/>
              <a:t>   Nielsen et al., 2006 (Kfsst)</a:t>
            </a:r>
          </a:p>
        </p:txBody>
      </p:sp>
      <p:grpSp>
        <p:nvGrpSpPr>
          <p:cNvPr id="6" name="Group 41"/>
          <p:cNvGrpSpPr>
            <a:grpSpLocks/>
          </p:cNvGrpSpPr>
          <p:nvPr/>
        </p:nvGrpSpPr>
        <p:grpSpPr bwMode="auto">
          <a:xfrm>
            <a:off x="5548313" y="5746750"/>
            <a:ext cx="3078162" cy="311150"/>
            <a:chOff x="3495" y="3620"/>
            <a:chExt cx="1939" cy="196"/>
          </a:xfrm>
        </p:grpSpPr>
        <p:sp>
          <p:nvSpPr>
            <p:cNvPr id="5158" name="Line 42"/>
            <p:cNvSpPr>
              <a:spLocks noChangeShapeType="1"/>
            </p:cNvSpPr>
            <p:nvPr/>
          </p:nvSpPr>
          <p:spPr bwMode="auto">
            <a:xfrm>
              <a:off x="3495" y="3691"/>
              <a:ext cx="285" cy="0"/>
            </a:xfrm>
            <a:prstGeom prst="line">
              <a:avLst/>
            </a:prstGeom>
            <a:noFill/>
            <a:ln w="57150">
              <a:solidFill>
                <a:srgbClr val="00FF00"/>
              </a:solidFill>
              <a:round/>
              <a:headEnd/>
              <a:tailEnd/>
            </a:ln>
          </p:spPr>
          <p:txBody>
            <a:bodyPr/>
            <a:lstStyle/>
            <a:p>
              <a:endParaRPr lang="en-US"/>
            </a:p>
          </p:txBody>
        </p:sp>
        <p:sp>
          <p:nvSpPr>
            <p:cNvPr id="5159" name="Line 43"/>
            <p:cNvSpPr>
              <a:spLocks noChangeShapeType="1"/>
            </p:cNvSpPr>
            <p:nvPr/>
          </p:nvSpPr>
          <p:spPr bwMode="auto">
            <a:xfrm>
              <a:off x="4598" y="3688"/>
              <a:ext cx="285" cy="0"/>
            </a:xfrm>
            <a:prstGeom prst="line">
              <a:avLst/>
            </a:prstGeom>
            <a:noFill/>
            <a:ln w="57150">
              <a:solidFill>
                <a:srgbClr val="00FF00"/>
              </a:solidFill>
              <a:round/>
              <a:headEnd/>
              <a:tailEnd/>
            </a:ln>
          </p:spPr>
          <p:txBody>
            <a:bodyPr/>
            <a:lstStyle/>
            <a:p>
              <a:endParaRPr lang="en-US"/>
            </a:p>
          </p:txBody>
        </p:sp>
        <p:sp>
          <p:nvSpPr>
            <p:cNvPr id="5160" name="Line 44"/>
            <p:cNvSpPr>
              <a:spLocks noChangeShapeType="1"/>
            </p:cNvSpPr>
            <p:nvPr/>
          </p:nvSpPr>
          <p:spPr bwMode="auto">
            <a:xfrm>
              <a:off x="4595" y="3620"/>
              <a:ext cx="285" cy="0"/>
            </a:xfrm>
            <a:prstGeom prst="line">
              <a:avLst/>
            </a:prstGeom>
            <a:noFill/>
            <a:ln w="57150">
              <a:solidFill>
                <a:srgbClr val="00FF00"/>
              </a:solidFill>
              <a:round/>
              <a:headEnd/>
              <a:tailEnd/>
            </a:ln>
          </p:spPr>
          <p:txBody>
            <a:bodyPr/>
            <a:lstStyle/>
            <a:p>
              <a:endParaRPr lang="en-US"/>
            </a:p>
          </p:txBody>
        </p:sp>
        <p:sp>
          <p:nvSpPr>
            <p:cNvPr id="5161" name="Line 45"/>
            <p:cNvSpPr>
              <a:spLocks noChangeShapeType="1"/>
            </p:cNvSpPr>
            <p:nvPr/>
          </p:nvSpPr>
          <p:spPr bwMode="auto">
            <a:xfrm>
              <a:off x="5149" y="3816"/>
              <a:ext cx="285" cy="0"/>
            </a:xfrm>
            <a:prstGeom prst="line">
              <a:avLst/>
            </a:prstGeom>
            <a:noFill/>
            <a:ln w="57150">
              <a:solidFill>
                <a:srgbClr val="00FF00"/>
              </a:solidFill>
              <a:round/>
              <a:headEnd/>
              <a:tailEnd/>
            </a:ln>
          </p:spPr>
          <p:txBody>
            <a:bodyPr/>
            <a:lstStyle/>
            <a:p>
              <a:endParaRPr lang="en-US"/>
            </a:p>
          </p:txBody>
        </p:sp>
      </p:grpSp>
      <p:sp>
        <p:nvSpPr>
          <p:cNvPr id="270382" name="Rectangle 46"/>
          <p:cNvSpPr>
            <a:spLocks noChangeArrowheads="1"/>
          </p:cNvSpPr>
          <p:nvPr/>
        </p:nvSpPr>
        <p:spPr bwMode="auto">
          <a:xfrm>
            <a:off x="85725" y="3051175"/>
            <a:ext cx="2398713" cy="2357438"/>
          </a:xfrm>
          <a:prstGeom prst="rect">
            <a:avLst/>
          </a:prstGeom>
          <a:noFill/>
          <a:ln w="9525">
            <a:noFill/>
            <a:miter lim="800000"/>
            <a:headEnd/>
            <a:tailEnd/>
          </a:ln>
        </p:spPr>
        <p:txBody>
          <a:bodyPr/>
          <a:lstStyle/>
          <a:p>
            <a:pPr marL="342900" indent="-342900" algn="l">
              <a:spcBef>
                <a:spcPct val="20000"/>
              </a:spcBef>
            </a:pPr>
            <a:endParaRPr lang="en-US" sz="1200" b="1">
              <a:solidFill>
                <a:srgbClr val="FF00FF"/>
              </a:solidFill>
            </a:endParaRPr>
          </a:p>
          <a:p>
            <a:pPr marL="342900" indent="-342900" algn="l">
              <a:spcBef>
                <a:spcPct val="20000"/>
              </a:spcBef>
            </a:pPr>
            <a:endParaRPr lang="en-US" sz="1200" b="1">
              <a:solidFill>
                <a:srgbClr val="FF00FF"/>
              </a:solidFill>
            </a:endParaRPr>
          </a:p>
          <a:p>
            <a:pPr marL="342900" indent="-342900" algn="l">
              <a:spcBef>
                <a:spcPct val="20000"/>
              </a:spcBef>
              <a:buFontTx/>
              <a:buChar char="•"/>
            </a:pPr>
            <a:r>
              <a:rPr lang="en-US" sz="1200"/>
              <a:t>Major operations: e.g. TOPP, NOAA, CSIRO</a:t>
            </a:r>
          </a:p>
          <a:p>
            <a:pPr marL="342900" indent="-342900" algn="l">
              <a:spcBef>
                <a:spcPct val="20000"/>
              </a:spcBef>
              <a:buFontTx/>
              <a:buChar char="•"/>
            </a:pPr>
            <a:r>
              <a:rPr lang="en-US" sz="1200"/>
              <a:t>Coyne &amp; Godley 2005 (Satellite Tracking &amp; Analysis Tool)</a:t>
            </a:r>
          </a:p>
          <a:p>
            <a:pPr marL="342900" indent="-342900" algn="l">
              <a:spcBef>
                <a:spcPct val="20000"/>
              </a:spcBef>
              <a:buFontTx/>
              <a:buChar char="•"/>
            </a:pPr>
            <a:r>
              <a:rPr lang="en-US" sz="1200"/>
              <a:t>Chao et al. ASLO 2006</a:t>
            </a:r>
          </a:p>
          <a:p>
            <a:pPr marL="342900" indent="-342900" algn="l">
              <a:spcBef>
                <a:spcPct val="20000"/>
              </a:spcBef>
              <a:buFontTx/>
              <a:buChar char="•"/>
            </a:pPr>
            <a:r>
              <a:rPr lang="en-US" sz="1200"/>
              <a:t>Environmental Analysis System (EASy)</a:t>
            </a:r>
          </a:p>
        </p:txBody>
      </p:sp>
      <p:sp>
        <p:nvSpPr>
          <p:cNvPr id="270383" name="Line 47"/>
          <p:cNvSpPr>
            <a:spLocks noChangeShapeType="1"/>
          </p:cNvSpPr>
          <p:nvPr/>
        </p:nvSpPr>
        <p:spPr bwMode="auto">
          <a:xfrm>
            <a:off x="8174038" y="5961063"/>
            <a:ext cx="452437" cy="0"/>
          </a:xfrm>
          <a:prstGeom prst="line">
            <a:avLst/>
          </a:prstGeom>
          <a:noFill/>
          <a:ln w="57150">
            <a:solidFill>
              <a:srgbClr val="FF00FF"/>
            </a:solidFill>
            <a:round/>
            <a:headEnd/>
            <a:tailEnd/>
          </a:ln>
        </p:spPr>
        <p:txBody>
          <a:bodyPr/>
          <a:lstStyle/>
          <a:p>
            <a:endParaRPr lang="en-US"/>
          </a:p>
        </p:txBody>
      </p:sp>
      <p:sp>
        <p:nvSpPr>
          <p:cNvPr id="5144" name="Text Box 48"/>
          <p:cNvSpPr txBox="1">
            <a:spLocks noChangeArrowheads="1"/>
          </p:cNvSpPr>
          <p:nvPr/>
        </p:nvSpPr>
        <p:spPr bwMode="auto">
          <a:xfrm>
            <a:off x="5529263" y="2058988"/>
            <a:ext cx="184150" cy="366712"/>
          </a:xfrm>
          <a:prstGeom prst="rect">
            <a:avLst/>
          </a:prstGeom>
          <a:noFill/>
          <a:ln w="9525">
            <a:noFill/>
            <a:miter lim="800000"/>
            <a:headEnd/>
            <a:tailEnd/>
          </a:ln>
        </p:spPr>
        <p:txBody>
          <a:bodyPr wrap="none">
            <a:spAutoFit/>
          </a:bodyPr>
          <a:lstStyle/>
          <a:p>
            <a:pPr algn="l"/>
            <a:endParaRPr lang="en-US"/>
          </a:p>
        </p:txBody>
      </p:sp>
      <p:grpSp>
        <p:nvGrpSpPr>
          <p:cNvPr id="7" name="Group 49"/>
          <p:cNvGrpSpPr>
            <a:grpSpLocks/>
          </p:cNvGrpSpPr>
          <p:nvPr/>
        </p:nvGrpSpPr>
        <p:grpSpPr bwMode="auto">
          <a:xfrm>
            <a:off x="406400" y="6154738"/>
            <a:ext cx="8220075" cy="3175"/>
            <a:chOff x="256" y="3877"/>
            <a:chExt cx="5178" cy="2"/>
          </a:xfrm>
        </p:grpSpPr>
        <p:sp>
          <p:nvSpPr>
            <p:cNvPr id="5155" name="Line 50"/>
            <p:cNvSpPr>
              <a:spLocks noChangeShapeType="1"/>
            </p:cNvSpPr>
            <p:nvPr/>
          </p:nvSpPr>
          <p:spPr bwMode="auto">
            <a:xfrm>
              <a:off x="256" y="3877"/>
              <a:ext cx="285" cy="0"/>
            </a:xfrm>
            <a:prstGeom prst="line">
              <a:avLst/>
            </a:prstGeom>
            <a:noFill/>
            <a:ln w="57150">
              <a:solidFill>
                <a:srgbClr val="FF0000"/>
              </a:solidFill>
              <a:round/>
              <a:headEnd/>
              <a:tailEnd/>
            </a:ln>
          </p:spPr>
          <p:txBody>
            <a:bodyPr/>
            <a:lstStyle/>
            <a:p>
              <a:endParaRPr lang="en-US"/>
            </a:p>
          </p:txBody>
        </p:sp>
        <p:sp>
          <p:nvSpPr>
            <p:cNvPr id="5156" name="Line 51"/>
            <p:cNvSpPr>
              <a:spLocks noChangeShapeType="1"/>
            </p:cNvSpPr>
            <p:nvPr/>
          </p:nvSpPr>
          <p:spPr bwMode="auto">
            <a:xfrm>
              <a:off x="919" y="3878"/>
              <a:ext cx="285" cy="0"/>
            </a:xfrm>
            <a:prstGeom prst="line">
              <a:avLst/>
            </a:prstGeom>
            <a:noFill/>
            <a:ln w="57150">
              <a:solidFill>
                <a:srgbClr val="FF0000"/>
              </a:solidFill>
              <a:round/>
              <a:headEnd/>
              <a:tailEnd/>
            </a:ln>
          </p:spPr>
          <p:txBody>
            <a:bodyPr/>
            <a:lstStyle/>
            <a:p>
              <a:endParaRPr lang="en-US"/>
            </a:p>
          </p:txBody>
        </p:sp>
        <p:sp>
          <p:nvSpPr>
            <p:cNvPr id="5157" name="Line 52"/>
            <p:cNvSpPr>
              <a:spLocks noChangeShapeType="1"/>
            </p:cNvSpPr>
            <p:nvPr/>
          </p:nvSpPr>
          <p:spPr bwMode="auto">
            <a:xfrm>
              <a:off x="5149" y="3879"/>
              <a:ext cx="285" cy="0"/>
            </a:xfrm>
            <a:prstGeom prst="line">
              <a:avLst/>
            </a:prstGeom>
            <a:noFill/>
            <a:ln w="57150">
              <a:solidFill>
                <a:srgbClr val="FF0000"/>
              </a:solidFill>
              <a:round/>
              <a:headEnd/>
              <a:tailEnd/>
            </a:ln>
          </p:spPr>
          <p:txBody>
            <a:bodyPr/>
            <a:lstStyle/>
            <a:p>
              <a:endParaRPr lang="en-US"/>
            </a:p>
          </p:txBody>
        </p:sp>
      </p:grpSp>
      <p:sp>
        <p:nvSpPr>
          <p:cNvPr id="270389" name="Text Box 53"/>
          <p:cNvSpPr txBox="1">
            <a:spLocks noChangeArrowheads="1"/>
          </p:cNvSpPr>
          <p:nvPr/>
        </p:nvSpPr>
        <p:spPr bwMode="auto">
          <a:xfrm>
            <a:off x="128588" y="658813"/>
            <a:ext cx="2354262" cy="1289050"/>
          </a:xfrm>
          <a:prstGeom prst="rect">
            <a:avLst/>
          </a:prstGeom>
          <a:noFill/>
          <a:ln w="9525">
            <a:noFill/>
            <a:miter lim="800000"/>
            <a:headEnd/>
            <a:tailEnd/>
          </a:ln>
        </p:spPr>
        <p:txBody>
          <a:bodyPr>
            <a:spAutoFit/>
          </a:bodyPr>
          <a:lstStyle/>
          <a:p>
            <a:pPr algn="l">
              <a:spcBef>
                <a:spcPct val="20000"/>
              </a:spcBef>
            </a:pPr>
            <a:endParaRPr lang="en-US" sz="1600" b="1">
              <a:solidFill>
                <a:srgbClr val="FF0000"/>
              </a:solidFill>
            </a:endParaRPr>
          </a:p>
          <a:p>
            <a:pPr algn="l">
              <a:spcBef>
                <a:spcPct val="20000"/>
              </a:spcBef>
              <a:buFontTx/>
              <a:buChar char="•"/>
            </a:pPr>
            <a:endParaRPr lang="en-US" sz="1300" b="1"/>
          </a:p>
          <a:p>
            <a:pPr algn="l">
              <a:spcBef>
                <a:spcPct val="20000"/>
              </a:spcBef>
              <a:buFontTx/>
              <a:buChar char="•"/>
            </a:pPr>
            <a:r>
              <a:rPr lang="en-US" sz="1300"/>
              <a:t>Archival: 2</a:t>
            </a:r>
            <a:r>
              <a:rPr lang="en-US" sz="1300" baseline="30000"/>
              <a:t>nd</a:t>
            </a:r>
            <a:r>
              <a:rPr lang="en-US" sz="1300"/>
              <a:t> generation</a:t>
            </a:r>
          </a:p>
          <a:p>
            <a:pPr algn="l">
              <a:spcBef>
                <a:spcPct val="20000"/>
              </a:spcBef>
              <a:buFontTx/>
              <a:buChar char="•"/>
            </a:pPr>
            <a:r>
              <a:rPr lang="en-US" sz="1300"/>
              <a:t>PSAT: Block et al. 1998</a:t>
            </a:r>
          </a:p>
          <a:p>
            <a:pPr algn="l">
              <a:spcBef>
                <a:spcPct val="20000"/>
              </a:spcBef>
              <a:buFontTx/>
              <a:buChar char="•"/>
            </a:pPr>
            <a:r>
              <a:rPr lang="en-US" sz="1300"/>
              <a:t>Data storage tags (no light)</a:t>
            </a:r>
          </a:p>
        </p:txBody>
      </p:sp>
      <p:sp>
        <p:nvSpPr>
          <p:cNvPr id="270397" name="Rectangle 61"/>
          <p:cNvSpPr>
            <a:spLocks noChangeArrowheads="1"/>
          </p:cNvSpPr>
          <p:nvPr/>
        </p:nvSpPr>
        <p:spPr bwMode="auto">
          <a:xfrm>
            <a:off x="198438" y="636588"/>
            <a:ext cx="2063750" cy="366712"/>
          </a:xfrm>
          <a:prstGeom prst="rect">
            <a:avLst/>
          </a:prstGeom>
          <a:noFill/>
          <a:ln w="9525">
            <a:noFill/>
            <a:miter lim="800000"/>
            <a:headEnd/>
            <a:tailEnd/>
          </a:ln>
        </p:spPr>
        <p:txBody>
          <a:bodyPr wrap="none">
            <a:spAutoFit/>
          </a:bodyPr>
          <a:lstStyle/>
          <a:p>
            <a:pPr algn="l"/>
            <a:r>
              <a:rPr lang="en-US" b="1">
                <a:solidFill>
                  <a:srgbClr val="FF0000"/>
                </a:solidFill>
              </a:rPr>
              <a:t>Tag development</a:t>
            </a:r>
            <a:endParaRPr lang="en-US" altLang="zh-TW" b="1">
              <a:solidFill>
                <a:srgbClr val="FF0000"/>
              </a:solidFill>
            </a:endParaRPr>
          </a:p>
        </p:txBody>
      </p:sp>
      <p:sp>
        <p:nvSpPr>
          <p:cNvPr id="270398" name="Rectangle 62"/>
          <p:cNvSpPr>
            <a:spLocks noChangeArrowheads="1"/>
          </p:cNvSpPr>
          <p:nvPr/>
        </p:nvSpPr>
        <p:spPr bwMode="auto">
          <a:xfrm>
            <a:off x="2484438" y="96838"/>
            <a:ext cx="2825750" cy="366712"/>
          </a:xfrm>
          <a:prstGeom prst="rect">
            <a:avLst/>
          </a:prstGeom>
          <a:noFill/>
          <a:ln w="9525">
            <a:noFill/>
            <a:miter lim="800000"/>
            <a:headEnd/>
            <a:tailEnd/>
          </a:ln>
        </p:spPr>
        <p:txBody>
          <a:bodyPr wrap="none">
            <a:spAutoFit/>
          </a:bodyPr>
          <a:lstStyle/>
          <a:p>
            <a:pPr algn="l"/>
            <a:r>
              <a:rPr lang="en-US" b="1">
                <a:solidFill>
                  <a:schemeClr val="folHlink"/>
                </a:solidFill>
              </a:rPr>
              <a:t>Light-based geolocation</a:t>
            </a:r>
            <a:endParaRPr lang="en-US" altLang="zh-TW" b="1">
              <a:solidFill>
                <a:schemeClr val="folHlink"/>
              </a:solidFill>
            </a:endParaRPr>
          </a:p>
        </p:txBody>
      </p:sp>
      <p:sp>
        <p:nvSpPr>
          <p:cNvPr id="270399" name="Rectangle 63"/>
          <p:cNvSpPr>
            <a:spLocks noChangeArrowheads="1"/>
          </p:cNvSpPr>
          <p:nvPr/>
        </p:nvSpPr>
        <p:spPr bwMode="auto">
          <a:xfrm>
            <a:off x="5380038" y="669925"/>
            <a:ext cx="3067050" cy="339725"/>
          </a:xfrm>
          <a:prstGeom prst="rect">
            <a:avLst/>
          </a:prstGeom>
          <a:noFill/>
          <a:ln w="9525">
            <a:noFill/>
            <a:miter lim="800000"/>
            <a:headEnd/>
            <a:tailEnd/>
          </a:ln>
        </p:spPr>
        <p:txBody>
          <a:bodyPr wrap="none">
            <a:spAutoFit/>
          </a:bodyPr>
          <a:lstStyle/>
          <a:p>
            <a:pPr algn="l">
              <a:lnSpc>
                <a:spcPct val="90000"/>
              </a:lnSpc>
              <a:spcBef>
                <a:spcPct val="20000"/>
              </a:spcBef>
            </a:pPr>
            <a:r>
              <a:rPr lang="en-US" b="1">
                <a:solidFill>
                  <a:srgbClr val="FF9900"/>
                </a:solidFill>
              </a:rPr>
              <a:t>Improve latitude estimates</a:t>
            </a:r>
          </a:p>
        </p:txBody>
      </p:sp>
      <p:sp>
        <p:nvSpPr>
          <p:cNvPr id="270400" name="Rectangle 64"/>
          <p:cNvSpPr>
            <a:spLocks noChangeArrowheads="1"/>
          </p:cNvSpPr>
          <p:nvPr/>
        </p:nvSpPr>
        <p:spPr bwMode="auto">
          <a:xfrm>
            <a:off x="2932113" y="2589213"/>
            <a:ext cx="5573712" cy="533400"/>
          </a:xfrm>
          <a:prstGeom prst="rect">
            <a:avLst/>
          </a:prstGeom>
          <a:noFill/>
          <a:ln w="9525">
            <a:noFill/>
            <a:miter lim="800000"/>
            <a:headEnd/>
            <a:tailEnd/>
          </a:ln>
        </p:spPr>
        <p:txBody>
          <a:bodyPr>
            <a:spAutoFit/>
          </a:bodyPr>
          <a:lstStyle/>
          <a:p>
            <a:pPr>
              <a:lnSpc>
                <a:spcPct val="90000"/>
              </a:lnSpc>
              <a:spcBef>
                <a:spcPct val="20000"/>
              </a:spcBef>
            </a:pPr>
            <a:r>
              <a:rPr lang="en-US" sz="1600" b="1">
                <a:solidFill>
                  <a:schemeClr val="hlink"/>
                </a:solidFill>
              </a:rPr>
              <a:t>Improve latitude estimates with satellite sea surface temperature (SST)</a:t>
            </a:r>
          </a:p>
        </p:txBody>
      </p:sp>
      <p:sp>
        <p:nvSpPr>
          <p:cNvPr id="270401" name="Rectangle 65"/>
          <p:cNvSpPr>
            <a:spLocks noChangeArrowheads="1"/>
          </p:cNvSpPr>
          <p:nvPr/>
        </p:nvSpPr>
        <p:spPr bwMode="auto">
          <a:xfrm>
            <a:off x="5387975" y="3159125"/>
            <a:ext cx="2484438" cy="271463"/>
          </a:xfrm>
          <a:prstGeom prst="rect">
            <a:avLst/>
          </a:prstGeom>
          <a:noFill/>
          <a:ln w="9525">
            <a:noFill/>
            <a:miter lim="800000"/>
            <a:headEnd/>
            <a:tailEnd/>
          </a:ln>
        </p:spPr>
        <p:txBody>
          <a:bodyPr wrap="none">
            <a:spAutoFit/>
          </a:bodyPr>
          <a:lstStyle/>
          <a:p>
            <a:pPr algn="l">
              <a:lnSpc>
                <a:spcPct val="90000"/>
              </a:lnSpc>
              <a:spcBef>
                <a:spcPct val="20000"/>
              </a:spcBef>
            </a:pPr>
            <a:r>
              <a:rPr lang="en-US" sz="1300" b="1" u="sng">
                <a:solidFill>
                  <a:srgbClr val="CC66FF"/>
                </a:solidFill>
              </a:rPr>
              <a:t>Criteria-based search routine</a:t>
            </a:r>
          </a:p>
        </p:txBody>
      </p:sp>
      <p:sp>
        <p:nvSpPr>
          <p:cNvPr id="270402" name="Rectangle 66"/>
          <p:cNvSpPr>
            <a:spLocks noChangeArrowheads="1"/>
          </p:cNvSpPr>
          <p:nvPr/>
        </p:nvSpPr>
        <p:spPr bwMode="auto">
          <a:xfrm>
            <a:off x="5400675" y="4303713"/>
            <a:ext cx="1739900" cy="271462"/>
          </a:xfrm>
          <a:prstGeom prst="rect">
            <a:avLst/>
          </a:prstGeom>
          <a:noFill/>
          <a:ln w="9525">
            <a:noFill/>
            <a:miter lim="800000"/>
            <a:headEnd/>
            <a:tailEnd/>
          </a:ln>
        </p:spPr>
        <p:txBody>
          <a:bodyPr wrap="none">
            <a:spAutoFit/>
          </a:bodyPr>
          <a:lstStyle/>
          <a:p>
            <a:pPr algn="l">
              <a:lnSpc>
                <a:spcPct val="90000"/>
              </a:lnSpc>
              <a:spcBef>
                <a:spcPct val="20000"/>
              </a:spcBef>
            </a:pPr>
            <a:r>
              <a:rPr lang="en-US" sz="1300" b="1" u="sng">
                <a:solidFill>
                  <a:srgbClr val="00FF00"/>
                </a:solidFill>
              </a:rPr>
              <a:t>State-space models</a:t>
            </a:r>
          </a:p>
        </p:txBody>
      </p:sp>
      <p:sp>
        <p:nvSpPr>
          <p:cNvPr id="270403" name="Rectangle 67"/>
          <p:cNvSpPr>
            <a:spLocks noChangeArrowheads="1"/>
          </p:cNvSpPr>
          <p:nvPr/>
        </p:nvSpPr>
        <p:spPr bwMode="auto">
          <a:xfrm>
            <a:off x="0" y="2828925"/>
            <a:ext cx="2279650" cy="581025"/>
          </a:xfrm>
          <a:prstGeom prst="rect">
            <a:avLst/>
          </a:prstGeom>
          <a:noFill/>
          <a:ln w="9525">
            <a:noFill/>
            <a:miter lim="800000"/>
            <a:headEnd/>
            <a:tailEnd/>
          </a:ln>
        </p:spPr>
        <p:txBody>
          <a:bodyPr>
            <a:spAutoFit/>
          </a:bodyPr>
          <a:lstStyle/>
          <a:p>
            <a:pPr>
              <a:spcBef>
                <a:spcPct val="20000"/>
              </a:spcBef>
            </a:pPr>
            <a:r>
              <a:rPr lang="en-US" sz="1600" b="1">
                <a:solidFill>
                  <a:srgbClr val="FF00FF"/>
                </a:solidFill>
              </a:rPr>
              <a:t>Visualization &amp; analysis</a:t>
            </a:r>
          </a:p>
        </p:txBody>
      </p:sp>
      <p:sp>
        <p:nvSpPr>
          <p:cNvPr id="270404" name="Line 68"/>
          <p:cNvSpPr>
            <a:spLocks noChangeShapeType="1"/>
          </p:cNvSpPr>
          <p:nvPr/>
        </p:nvSpPr>
        <p:spPr bwMode="auto">
          <a:xfrm>
            <a:off x="8167688" y="5862638"/>
            <a:ext cx="452437" cy="0"/>
          </a:xfrm>
          <a:prstGeom prst="line">
            <a:avLst/>
          </a:prstGeom>
          <a:noFill/>
          <a:ln w="57150">
            <a:solidFill>
              <a:srgbClr val="FF00FF"/>
            </a:solidFill>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9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7038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7039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499"/>
                                          </p:stCondLst>
                                        </p:cTn>
                                        <p:tgtEl>
                                          <p:spTgt spid="270358"/>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0399"/>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270367"/>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499"/>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70400"/>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270338"/>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70401"/>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270371"/>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499"/>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70402"/>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499"/>
                                          </p:stCondLst>
                                        </p:cTn>
                                        <p:tgtEl>
                                          <p:spTgt spid="270376"/>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499"/>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70403"/>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499"/>
                                          </p:stCondLst>
                                        </p:cTn>
                                        <p:tgtEl>
                                          <p:spTgt spid="270382"/>
                                        </p:tgtEl>
                                        <p:attrNameLst>
                                          <p:attrName>style.visibility</p:attrName>
                                        </p:attrNameLst>
                                      </p:cBhvr>
                                      <p:to>
                                        <p:strVal val="visible"/>
                                      </p:to>
                                    </p:se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499"/>
                                          </p:stCondLst>
                                        </p:cTn>
                                        <p:tgtEl>
                                          <p:spTgt spid="270404"/>
                                        </p:tgtEl>
                                        <p:attrNameLst>
                                          <p:attrName>style.visibility</p:attrName>
                                        </p:attrNameLst>
                                      </p:cBhvr>
                                      <p:to>
                                        <p:strVal val="visible"/>
                                      </p:to>
                                    </p:set>
                                  </p:childTnLst>
                                </p:cTn>
                              </p:par>
                            </p:childTnLst>
                          </p:cTn>
                        </p:par>
                        <p:par>
                          <p:cTn id="73" fill="hold">
                            <p:stCondLst>
                              <p:cond delay="1500"/>
                            </p:stCondLst>
                            <p:childTnLst>
                              <p:par>
                                <p:cTn id="74" presetID="1" presetClass="entr" presetSubtype="0" fill="hold" grpId="0" nodeType="afterEffect">
                                  <p:stCondLst>
                                    <p:cond delay="0"/>
                                  </p:stCondLst>
                                  <p:childTnLst>
                                    <p:set>
                                      <p:cBhvr>
                                        <p:cTn id="75" dur="1" fill="hold">
                                          <p:stCondLst>
                                            <p:cond delay="499"/>
                                          </p:stCondLst>
                                        </p:cTn>
                                        <p:tgtEl>
                                          <p:spTgt spid="270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autoUpdateAnimBg="0"/>
      <p:bldP spid="270358" grpId="0" autoUpdateAnimBg="0"/>
      <p:bldP spid="270367" grpId="0" autoUpdateAnimBg="0"/>
      <p:bldP spid="270371" grpId="0" autoUpdateAnimBg="0"/>
      <p:bldP spid="270376" grpId="0" autoUpdateAnimBg="0"/>
      <p:bldP spid="270382" grpId="0" autoUpdateAnimBg="0"/>
      <p:bldP spid="270383" grpId="0" animBg="1"/>
      <p:bldP spid="270389" grpId="0" autoUpdateAnimBg="0"/>
      <p:bldP spid="270397" grpId="0" autoUpdateAnimBg="0"/>
      <p:bldP spid="270398" grpId="0" autoUpdateAnimBg="0"/>
      <p:bldP spid="270399" grpId="0" autoUpdateAnimBg="0"/>
      <p:bldP spid="270400" grpId="0" autoUpdateAnimBg="0"/>
      <p:bldP spid="270401" grpId="0" autoUpdateAnimBg="0"/>
      <p:bldP spid="270402" grpId="0" autoUpdateAnimBg="0"/>
      <p:bldP spid="270403" grpId="0" autoUpdateAnimBg="0"/>
      <p:bldP spid="27040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15888"/>
            <a:ext cx="8229600" cy="395287"/>
          </a:xfrm>
        </p:spPr>
        <p:txBody>
          <a:bodyPr>
            <a:normAutofit fontScale="90000"/>
          </a:bodyPr>
          <a:lstStyle/>
          <a:p>
            <a:pPr eaLnBrk="1" hangingPunct="1"/>
            <a:r>
              <a:rPr lang="en-US" dirty="0" smtClean="0"/>
              <a:t>Error Structure</a:t>
            </a:r>
          </a:p>
        </p:txBody>
      </p:sp>
      <p:sp>
        <p:nvSpPr>
          <p:cNvPr id="12291" name="Rectangle 3"/>
          <p:cNvSpPr>
            <a:spLocks noGrp="1" noChangeArrowheads="1"/>
          </p:cNvSpPr>
          <p:nvPr>
            <p:ph type="body" idx="1"/>
          </p:nvPr>
        </p:nvSpPr>
        <p:spPr>
          <a:xfrm>
            <a:off x="0" y="1447800"/>
            <a:ext cx="2774950" cy="4079875"/>
          </a:xfrm>
        </p:spPr>
        <p:txBody>
          <a:bodyPr/>
          <a:lstStyle/>
          <a:p>
            <a:pPr eaLnBrk="1" hangingPunct="1"/>
            <a:r>
              <a:rPr lang="en-US" sz="1800" dirty="0" smtClean="0"/>
              <a:t>Threshold method </a:t>
            </a:r>
          </a:p>
          <a:p>
            <a:pPr lvl="1" eaLnBrk="1" hangingPunct="1"/>
            <a:r>
              <a:rPr lang="en-US" sz="1600" dirty="0" smtClean="0"/>
              <a:t>Hill &amp; Braun 2001; </a:t>
            </a:r>
          </a:p>
          <a:p>
            <a:pPr lvl="1" eaLnBrk="1" hangingPunct="1"/>
            <a:r>
              <a:rPr lang="en-US" sz="1600" dirty="0" smtClean="0"/>
              <a:t>Refs in </a:t>
            </a:r>
            <a:r>
              <a:rPr lang="en-US" sz="1600" dirty="0" err="1" smtClean="0"/>
              <a:t>Musyl</a:t>
            </a:r>
            <a:r>
              <a:rPr lang="en-US" sz="1600" dirty="0" smtClean="0"/>
              <a:t> et al. 2001</a:t>
            </a:r>
          </a:p>
          <a:p>
            <a:pPr eaLnBrk="1" hangingPunct="1"/>
            <a:endParaRPr lang="en-US" sz="1800" dirty="0" smtClean="0"/>
          </a:p>
          <a:p>
            <a:pPr eaLnBrk="1" hangingPunct="1"/>
            <a:r>
              <a:rPr lang="en-US" sz="1800" dirty="0" smtClean="0"/>
              <a:t>Dawn-Dusk Symmetry method</a:t>
            </a:r>
          </a:p>
          <a:p>
            <a:pPr lvl="1" eaLnBrk="1" hangingPunct="1"/>
            <a:r>
              <a:rPr lang="en-US" sz="1600" dirty="0" smtClean="0"/>
              <a:t>Hill in </a:t>
            </a:r>
            <a:r>
              <a:rPr lang="en-US" sz="1600" dirty="0" err="1" smtClean="0"/>
              <a:t>Musyl</a:t>
            </a:r>
            <a:r>
              <a:rPr lang="en-US" sz="1600" dirty="0" smtClean="0"/>
              <a:t> et al. 2001</a:t>
            </a:r>
          </a:p>
          <a:p>
            <a:pPr eaLnBrk="1" hangingPunct="1"/>
            <a:endParaRPr lang="en-US" sz="1800" dirty="0" smtClean="0"/>
          </a:p>
          <a:p>
            <a:pPr eaLnBrk="1" hangingPunct="1"/>
            <a:r>
              <a:rPr lang="en-US" sz="1800" dirty="0" smtClean="0"/>
              <a:t>Template fit </a:t>
            </a:r>
          </a:p>
          <a:p>
            <a:pPr lvl="1" eaLnBrk="1" hangingPunct="1"/>
            <a:r>
              <a:rPr lang="en-US" sz="1600" dirty="0" err="1" smtClean="0"/>
              <a:t>Ekstrom</a:t>
            </a:r>
            <a:r>
              <a:rPr lang="en-US" sz="1600" dirty="0" smtClean="0"/>
              <a:t> 2004, 2007</a:t>
            </a:r>
          </a:p>
          <a:p>
            <a:pPr eaLnBrk="1" hangingPunct="1"/>
            <a:endParaRPr lang="en-US" dirty="0" smtClean="0"/>
          </a:p>
          <a:p>
            <a:pPr eaLnBrk="1" hangingPunct="1">
              <a:buFontTx/>
              <a:buNone/>
            </a:pPr>
            <a:endParaRPr lang="en-US" dirty="0" smtClean="0"/>
          </a:p>
        </p:txBody>
      </p:sp>
      <p:grpSp>
        <p:nvGrpSpPr>
          <p:cNvPr id="3" name="Group 12"/>
          <p:cNvGrpSpPr>
            <a:grpSpLocks/>
          </p:cNvGrpSpPr>
          <p:nvPr/>
        </p:nvGrpSpPr>
        <p:grpSpPr bwMode="auto">
          <a:xfrm>
            <a:off x="2663825" y="563562"/>
            <a:ext cx="6480175" cy="6294438"/>
            <a:chOff x="1678" y="356"/>
            <a:chExt cx="4082" cy="3965"/>
          </a:xfrm>
        </p:grpSpPr>
        <p:pic>
          <p:nvPicPr>
            <p:cNvPr id="12305" name="Picture 9"/>
            <p:cNvPicPr>
              <a:picLocks noChangeAspect="1" noChangeArrowheads="1"/>
            </p:cNvPicPr>
            <p:nvPr/>
          </p:nvPicPr>
          <p:blipFill>
            <a:blip r:embed="rId3" cstate="print"/>
            <a:srcRect/>
            <a:stretch>
              <a:fillRect/>
            </a:stretch>
          </p:blipFill>
          <p:spPr bwMode="auto">
            <a:xfrm>
              <a:off x="1678" y="356"/>
              <a:ext cx="3667" cy="3681"/>
            </a:xfrm>
            <a:prstGeom prst="rect">
              <a:avLst/>
            </a:prstGeom>
            <a:noFill/>
            <a:ln w="9525">
              <a:noFill/>
              <a:miter lim="800000"/>
              <a:headEnd/>
              <a:tailEnd/>
            </a:ln>
          </p:spPr>
        </p:pic>
        <p:sp>
          <p:nvSpPr>
            <p:cNvPr id="12306" name="Rectangle 10"/>
            <p:cNvSpPr>
              <a:spLocks noChangeArrowheads="1"/>
            </p:cNvSpPr>
            <p:nvPr/>
          </p:nvSpPr>
          <p:spPr bwMode="auto">
            <a:xfrm>
              <a:off x="2110" y="4033"/>
              <a:ext cx="3413" cy="288"/>
            </a:xfrm>
            <a:prstGeom prst="rect">
              <a:avLst/>
            </a:prstGeom>
            <a:noFill/>
            <a:ln w="9525">
              <a:noFill/>
              <a:miter lim="800000"/>
              <a:headEnd/>
              <a:tailEnd/>
            </a:ln>
          </p:spPr>
          <p:txBody>
            <a:bodyPr>
              <a:spAutoFit/>
            </a:bodyPr>
            <a:lstStyle/>
            <a:p>
              <a:pPr algn="l"/>
              <a:r>
                <a:rPr lang="en-US" sz="1200">
                  <a:latin typeface="Times" pitchFamily="18" charset="0"/>
                </a:rPr>
                <a:t>Royer &amp; Lutcavage. 2009. Positioning Pelagic Fish from Sunrise and Sunset Times. In </a:t>
              </a:r>
              <a:r>
                <a:rPr lang="en-US" sz="1200">
                  <a:solidFill>
                    <a:srgbClr val="131313"/>
                  </a:solidFill>
                  <a:latin typeface="Times" pitchFamily="18" charset="0"/>
                </a:rPr>
                <a:t>Tagging and Tracking of Marine Animals with Electronic Devices.</a:t>
              </a:r>
              <a:endParaRPr lang="en-US" sz="1200">
                <a:latin typeface="Times" pitchFamily="18" charset="0"/>
              </a:endParaRPr>
            </a:p>
          </p:txBody>
        </p:sp>
        <p:sp>
          <p:nvSpPr>
            <p:cNvPr id="12307" name="Text Box 11"/>
            <p:cNvSpPr txBox="1">
              <a:spLocks noChangeArrowheads="1"/>
            </p:cNvSpPr>
            <p:nvPr/>
          </p:nvSpPr>
          <p:spPr bwMode="auto">
            <a:xfrm>
              <a:off x="5278" y="408"/>
              <a:ext cx="482" cy="3609"/>
            </a:xfrm>
            <a:prstGeom prst="rect">
              <a:avLst/>
            </a:prstGeom>
            <a:solidFill>
              <a:schemeClr val="bg1"/>
            </a:solidFill>
            <a:ln w="9525">
              <a:noFill/>
              <a:miter lim="800000"/>
              <a:headEnd/>
              <a:tailEnd/>
            </a:ln>
          </p:spPr>
          <p:txBody>
            <a:bodyPr>
              <a:spAutoFit/>
            </a:bodyPr>
            <a:lstStyle/>
            <a:p>
              <a:pPr algn="l">
                <a:spcBef>
                  <a:spcPct val="50000"/>
                </a:spcBef>
              </a:pPr>
              <a:r>
                <a:rPr lang="en-US" sz="1400" b="1"/>
                <a:t>Error</a:t>
              </a:r>
            </a:p>
            <a:p>
              <a:pPr algn="l">
                <a:spcBef>
                  <a:spcPct val="50000"/>
                </a:spcBef>
              </a:pPr>
              <a:endParaRPr lang="en-US" sz="1400"/>
            </a:p>
            <a:p>
              <a:pPr algn="l">
                <a:spcBef>
                  <a:spcPct val="50000"/>
                </a:spcBef>
              </a:pPr>
              <a:endParaRPr lang="en-US" sz="1400"/>
            </a:p>
            <a:p>
              <a:pPr algn="l">
                <a:spcBef>
                  <a:spcPct val="50000"/>
                </a:spcBef>
              </a:pPr>
              <a:endParaRPr lang="en-US" sz="1400"/>
            </a:p>
            <a:p>
              <a:pPr algn="l">
                <a:spcBef>
                  <a:spcPct val="50000"/>
                </a:spcBef>
              </a:pPr>
              <a:endParaRPr lang="en-US" sz="1400"/>
            </a:p>
            <a:p>
              <a:pPr algn="l">
                <a:spcBef>
                  <a:spcPct val="50000"/>
                </a:spcBef>
              </a:pPr>
              <a:endParaRPr lang="en-US" sz="1400"/>
            </a:p>
            <a:p>
              <a:pPr algn="l">
                <a:spcBef>
                  <a:spcPct val="50000"/>
                </a:spcBef>
              </a:pPr>
              <a:r>
                <a:rPr lang="en-US" sz="1400" b="1"/>
                <a:t>Bias</a:t>
              </a:r>
            </a:p>
            <a:p>
              <a:pPr algn="l">
                <a:spcBef>
                  <a:spcPct val="50000"/>
                </a:spcBef>
              </a:pPr>
              <a:endParaRPr lang="en-US" sz="1400"/>
            </a:p>
            <a:p>
              <a:pPr algn="l">
                <a:spcBef>
                  <a:spcPct val="50000"/>
                </a:spcBef>
              </a:pPr>
              <a:endParaRPr lang="en-US" sz="1400"/>
            </a:p>
            <a:p>
              <a:pPr algn="l">
                <a:spcBef>
                  <a:spcPct val="50000"/>
                </a:spcBef>
              </a:pPr>
              <a:endParaRPr lang="en-US" sz="1400"/>
            </a:p>
            <a:p>
              <a:pPr algn="l">
                <a:spcBef>
                  <a:spcPct val="50000"/>
                </a:spcBef>
              </a:pPr>
              <a:endParaRPr lang="en-US" sz="1400"/>
            </a:p>
            <a:p>
              <a:pPr algn="l">
                <a:spcBef>
                  <a:spcPct val="50000"/>
                </a:spcBef>
              </a:pPr>
              <a:r>
                <a:rPr lang="en-US" sz="1400" b="1"/>
                <a:t>Both</a:t>
              </a:r>
            </a:p>
            <a:p>
              <a:pPr algn="l">
                <a:spcBef>
                  <a:spcPct val="50000"/>
                </a:spcBef>
              </a:pPr>
              <a:endParaRPr lang="en-US" sz="1400"/>
            </a:p>
            <a:p>
              <a:pPr algn="l">
                <a:spcBef>
                  <a:spcPct val="50000"/>
                </a:spcBef>
              </a:pPr>
              <a:r>
                <a:rPr lang="en-US" sz="1400"/>
                <a:t>Off by:</a:t>
              </a:r>
            </a:p>
            <a:p>
              <a:pPr algn="l">
                <a:spcBef>
                  <a:spcPct val="50000"/>
                </a:spcBef>
              </a:pPr>
              <a:r>
                <a:rPr lang="en-US" sz="1400" b="1">
                  <a:solidFill>
                    <a:srgbClr val="FF0000"/>
                  </a:solidFill>
                </a:rPr>
                <a:t>1 min</a:t>
              </a:r>
            </a:p>
            <a:p>
              <a:pPr algn="l">
                <a:spcBef>
                  <a:spcPct val="50000"/>
                </a:spcBef>
              </a:pPr>
              <a:r>
                <a:rPr lang="en-US" sz="1400" b="1">
                  <a:solidFill>
                    <a:srgbClr val="CC9900"/>
                  </a:solidFill>
                </a:rPr>
                <a:t>30 min</a:t>
              </a:r>
            </a:p>
            <a:p>
              <a:pPr algn="l">
                <a:spcBef>
                  <a:spcPct val="50000"/>
                </a:spcBef>
              </a:pPr>
              <a:r>
                <a:rPr lang="en-US" sz="1400" b="1">
                  <a:solidFill>
                    <a:schemeClr val="hlink"/>
                  </a:solidFill>
                </a:rPr>
                <a:t>60 min</a:t>
              </a:r>
            </a:p>
            <a:p>
              <a:pPr algn="l">
                <a:spcBef>
                  <a:spcPct val="50000"/>
                </a:spcBef>
              </a:pPr>
              <a:endParaRPr lang="en-US" sz="1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5"/>
          <p:cNvSpPr>
            <a:spLocks noGrp="1" noChangeArrowheads="1"/>
          </p:cNvSpPr>
          <p:nvPr>
            <p:ph type="title"/>
          </p:nvPr>
        </p:nvSpPr>
        <p:spPr/>
        <p:txBody>
          <a:bodyPr>
            <a:normAutofit fontScale="90000"/>
          </a:bodyPr>
          <a:lstStyle/>
          <a:p>
            <a:r>
              <a:rPr lang="en-US" sz="4000" dirty="0">
                <a:solidFill>
                  <a:schemeClr val="tx1"/>
                </a:solidFill>
                <a:effectLst>
                  <a:outerShdw blurRad="38100" dist="38100" dir="2700000" algn="tl">
                    <a:srgbClr val="010199"/>
                  </a:outerShdw>
                </a:effectLst>
              </a:rPr>
              <a:t>Implantable and Pop-up satellite archival tags (PSATs)</a:t>
            </a:r>
          </a:p>
        </p:txBody>
      </p:sp>
      <p:pic>
        <p:nvPicPr>
          <p:cNvPr id="18439" name="Picture 7" descr="alltags"/>
          <p:cNvPicPr>
            <a:picLocks noGrp="1" noChangeAspect="1" noChangeArrowheads="1"/>
          </p:cNvPicPr>
          <p:nvPr>
            <p:ph idx="1"/>
          </p:nvPr>
        </p:nvPicPr>
        <p:blipFill>
          <a:blip r:embed="rId3" cstate="screen"/>
          <a:srcRect/>
          <a:stretch>
            <a:fillRect/>
          </a:stretch>
        </p:blipFill>
        <p:spPr>
          <a:xfrm>
            <a:off x="1295400" y="1600200"/>
            <a:ext cx="6781800" cy="5078413"/>
          </a:xfrm>
          <a:noFill/>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screen"/>
          <a:srcRect/>
          <a:stretch>
            <a:fillRect/>
          </a:stretch>
        </p:blipFill>
        <p:spPr bwMode="auto">
          <a:xfrm>
            <a:off x="1143000" y="0"/>
            <a:ext cx="1347788" cy="5943600"/>
          </a:xfrm>
          <a:prstGeom prst="rect">
            <a:avLst/>
          </a:prstGeom>
          <a:noFill/>
          <a:ln w="9525">
            <a:noFill/>
            <a:round/>
            <a:headEnd/>
            <a:tailEnd/>
          </a:ln>
          <a:effectLst/>
        </p:spPr>
      </p:pic>
      <p:pic>
        <p:nvPicPr>
          <p:cNvPr id="1026" name="Picture 2"/>
          <p:cNvPicPr>
            <a:picLocks noChangeAspect="1" noChangeArrowheads="1"/>
          </p:cNvPicPr>
          <p:nvPr/>
        </p:nvPicPr>
        <p:blipFill>
          <a:blip r:embed="rId4" cstate="screen"/>
          <a:srcRect/>
          <a:stretch>
            <a:fillRect/>
          </a:stretch>
        </p:blipFill>
        <p:spPr bwMode="auto">
          <a:xfrm>
            <a:off x="5029200" y="609600"/>
            <a:ext cx="2743200" cy="2057400"/>
          </a:xfrm>
          <a:prstGeom prst="rect">
            <a:avLst/>
          </a:prstGeom>
          <a:noFill/>
          <a:ln w="9525">
            <a:noFill/>
            <a:miter lim="800000"/>
            <a:headEnd/>
            <a:tailEnd/>
          </a:ln>
        </p:spPr>
      </p:pic>
      <p:pic>
        <p:nvPicPr>
          <p:cNvPr id="1027" name="Picture 3"/>
          <p:cNvPicPr>
            <a:picLocks noChangeAspect="1" noChangeArrowheads="1"/>
          </p:cNvPicPr>
          <p:nvPr/>
        </p:nvPicPr>
        <p:blipFill>
          <a:blip r:embed="rId5" cstate="screen"/>
          <a:srcRect/>
          <a:stretch>
            <a:fillRect/>
          </a:stretch>
        </p:blipFill>
        <p:spPr bwMode="auto">
          <a:xfrm>
            <a:off x="4267200" y="3429000"/>
            <a:ext cx="4575303" cy="2638425"/>
          </a:xfrm>
          <a:prstGeom prst="rect">
            <a:avLst/>
          </a:prstGeom>
          <a:noFill/>
          <a:ln w="9525">
            <a:noFill/>
            <a:miter lim="800000"/>
            <a:headEnd/>
            <a:tailEnd/>
          </a:ln>
        </p:spPr>
      </p:pic>
      <p:sp>
        <p:nvSpPr>
          <p:cNvPr id="8" name="TextBox 7"/>
          <p:cNvSpPr txBox="1"/>
          <p:nvPr/>
        </p:nvSpPr>
        <p:spPr>
          <a:xfrm>
            <a:off x="685800" y="5715000"/>
            <a:ext cx="3124200" cy="923330"/>
          </a:xfrm>
          <a:prstGeom prst="rect">
            <a:avLst/>
          </a:prstGeom>
          <a:noFill/>
        </p:spPr>
        <p:txBody>
          <a:bodyPr wrap="square" rtlCol="0">
            <a:spAutoFit/>
          </a:bodyPr>
          <a:lstStyle/>
          <a:p>
            <a:r>
              <a:rPr lang="en-US" dirty="0" smtClean="0"/>
              <a:t>Microwave Telemetry X-Tag and Standard Pop-up Archival Tag</a:t>
            </a:r>
            <a:endParaRPr lang="en-US" dirty="0"/>
          </a:p>
        </p:txBody>
      </p:sp>
      <p:sp>
        <p:nvSpPr>
          <p:cNvPr id="9" name="TextBox 8"/>
          <p:cNvSpPr txBox="1"/>
          <p:nvPr/>
        </p:nvSpPr>
        <p:spPr>
          <a:xfrm>
            <a:off x="4953000" y="2743200"/>
            <a:ext cx="3276600" cy="369332"/>
          </a:xfrm>
          <a:prstGeom prst="rect">
            <a:avLst/>
          </a:prstGeom>
          <a:noFill/>
        </p:spPr>
        <p:txBody>
          <a:bodyPr wrap="square" rtlCol="0">
            <a:spAutoFit/>
          </a:bodyPr>
          <a:lstStyle/>
          <a:p>
            <a:r>
              <a:rPr lang="en-US" dirty="0" smtClean="0"/>
              <a:t>Wildlife Computers Mini-PAT</a:t>
            </a:r>
            <a:endParaRPr lang="en-US" dirty="0"/>
          </a:p>
        </p:txBody>
      </p:sp>
      <p:sp>
        <p:nvSpPr>
          <p:cNvPr id="10" name="TextBox 9"/>
          <p:cNvSpPr txBox="1"/>
          <p:nvPr/>
        </p:nvSpPr>
        <p:spPr>
          <a:xfrm>
            <a:off x="4648200" y="6324600"/>
            <a:ext cx="3581400" cy="369332"/>
          </a:xfrm>
          <a:prstGeom prst="rect">
            <a:avLst/>
          </a:prstGeom>
          <a:noFill/>
        </p:spPr>
        <p:txBody>
          <a:bodyPr wrap="square" rtlCol="0">
            <a:spAutoFit/>
          </a:bodyPr>
          <a:lstStyle/>
          <a:p>
            <a:r>
              <a:rPr lang="en-US" dirty="0" smtClean="0"/>
              <a:t>Desert Star Systems </a:t>
            </a:r>
            <a:r>
              <a:rPr lang="en-US" dirty="0" err="1" smtClean="0"/>
              <a:t>SeaTag</a:t>
            </a:r>
            <a:r>
              <a:rPr lang="en-US" dirty="0" smtClean="0"/>
              <a:t>-Mod</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Ben\PROJECTS\Classwork\2010\TaggingCourse\lecture\mooring light.jpeg"/>
          <p:cNvPicPr>
            <a:picLocks noGrp="1" noChangeAspect="1" noChangeArrowheads="1"/>
          </p:cNvPicPr>
          <p:nvPr>
            <p:ph idx="1"/>
          </p:nvPr>
        </p:nvPicPr>
        <p:blipFill>
          <a:blip r:embed="rId3" cstate="screen"/>
          <a:srcRect/>
          <a:stretch>
            <a:fillRect/>
          </a:stretch>
        </p:blipFill>
        <p:spPr bwMode="auto">
          <a:xfrm>
            <a:off x="381000" y="-10478"/>
            <a:ext cx="8630568" cy="6621265"/>
          </a:xfrm>
          <a:prstGeom prst="rect">
            <a:avLst/>
          </a:prstGeom>
          <a:noFill/>
        </p:spPr>
      </p:pic>
      <p:sp>
        <p:nvSpPr>
          <p:cNvPr id="10" name="TextBox 9"/>
          <p:cNvSpPr txBox="1"/>
          <p:nvPr/>
        </p:nvSpPr>
        <p:spPr>
          <a:xfrm>
            <a:off x="3048000" y="6324600"/>
            <a:ext cx="4038600" cy="369332"/>
          </a:xfrm>
          <a:prstGeom prst="rect">
            <a:avLst/>
          </a:prstGeom>
          <a:noFill/>
        </p:spPr>
        <p:txBody>
          <a:bodyPr wrap="square" rtlCol="0">
            <a:spAutoFit/>
          </a:bodyPr>
          <a:lstStyle/>
          <a:p>
            <a:r>
              <a:rPr lang="en-US" dirty="0" smtClean="0"/>
              <a:t>Mooring Data off New Caledonia</a:t>
            </a:r>
            <a:endParaRPr lang="en-US" dirty="0"/>
          </a:p>
        </p:txBody>
      </p:sp>
      <p:sp>
        <p:nvSpPr>
          <p:cNvPr id="4" name="Oval 3"/>
          <p:cNvSpPr/>
          <p:nvPr/>
        </p:nvSpPr>
        <p:spPr>
          <a:xfrm>
            <a:off x="7467600" y="4495800"/>
            <a:ext cx="914400" cy="1371600"/>
          </a:xfrm>
          <a:prstGeom prst="ellipse">
            <a:avLst/>
          </a:prstGeom>
          <a:solidFill>
            <a:schemeClr val="accent1">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67400" y="533400"/>
            <a:ext cx="914400" cy="1371600"/>
          </a:xfrm>
          <a:prstGeom prst="ellipse">
            <a:avLst/>
          </a:prstGeom>
          <a:solidFill>
            <a:schemeClr val="accent1">
              <a:lumMod val="20000"/>
              <a:lumOff val="80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Ben\PROJECTS\Classwork\2010\TaggingCourse\lecture\drifter light.jpeg"/>
          <p:cNvPicPr>
            <a:picLocks noGrp="1" noChangeAspect="1" noChangeArrowheads="1"/>
          </p:cNvPicPr>
          <p:nvPr>
            <p:ph type="pic" idx="1"/>
          </p:nvPr>
        </p:nvPicPr>
        <p:blipFill>
          <a:blip r:embed="rId3" cstate="screen"/>
          <a:srcRect t="1120" b="1120"/>
          <a:stretch>
            <a:fillRect/>
          </a:stretch>
        </p:blipFill>
        <p:spPr bwMode="auto">
          <a:xfrm>
            <a:off x="272521" y="0"/>
            <a:ext cx="8774111" cy="6580583"/>
          </a:xfrm>
          <a:prstGeom prst="rect">
            <a:avLst/>
          </a:prstGeom>
          <a:noFill/>
        </p:spPr>
      </p:pic>
      <p:sp>
        <p:nvSpPr>
          <p:cNvPr id="6" name="Title 5"/>
          <p:cNvSpPr>
            <a:spLocks noGrp="1"/>
          </p:cNvSpPr>
          <p:nvPr>
            <p:ph type="title"/>
          </p:nvPr>
        </p:nvSpPr>
        <p:spPr>
          <a:xfrm>
            <a:off x="3352800" y="6291262"/>
            <a:ext cx="2590800" cy="566738"/>
          </a:xfrm>
        </p:spPr>
        <p:txBody>
          <a:bodyPr/>
          <a:lstStyle/>
          <a:p>
            <a:r>
              <a:rPr lang="en-US" dirty="0" smtClean="0"/>
              <a:t>Drifter in the Pacific </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645</TotalTime>
  <Words>4767</Words>
  <Application>Microsoft Office PowerPoint</Application>
  <PresentationFormat>On-screen Show (4:3)</PresentationFormat>
  <Paragraphs>700</Paragraphs>
  <Slides>43</Slides>
  <Notes>43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5" baseType="lpstr">
      <vt:lpstr>Office Theme</vt:lpstr>
      <vt:lpstr>Chart</vt:lpstr>
      <vt:lpstr>Applications and Limitations of Positioning with Light</vt:lpstr>
      <vt:lpstr>Why use light?</vt:lpstr>
      <vt:lpstr>Slide 3</vt:lpstr>
      <vt:lpstr>Simplest geolocation strategy</vt:lpstr>
      <vt:lpstr>Error Structure</vt:lpstr>
      <vt:lpstr>Implantable and Pop-up satellite archival tags (PSATs)</vt:lpstr>
      <vt:lpstr>Slide 7</vt:lpstr>
      <vt:lpstr>Slide 8</vt:lpstr>
      <vt:lpstr>Drifter in the Pacific </vt:lpstr>
      <vt:lpstr>Bigeye tuna near the Azores</vt:lpstr>
      <vt:lpstr>Microwave Telemetry Sunrise Sunset records</vt:lpstr>
      <vt:lpstr>Bluefin tuna MTI X-tag (recovered)</vt:lpstr>
      <vt:lpstr>In a nutshell</vt:lpstr>
      <vt:lpstr>Slide 14</vt:lpstr>
      <vt:lpstr>Recent Methods</vt:lpstr>
      <vt:lpstr>What’s hot?</vt:lpstr>
      <vt:lpstr>What’s hot?</vt:lpstr>
      <vt:lpstr>What’s hot?</vt:lpstr>
      <vt:lpstr>What’s hot?</vt:lpstr>
      <vt:lpstr>Goals of the “kf” models</vt:lpstr>
      <vt:lpstr>Slide 21</vt:lpstr>
      <vt:lpstr>The “kf” family</vt:lpstr>
      <vt:lpstr>Slide 23</vt:lpstr>
      <vt:lpstr>Slide 24</vt:lpstr>
      <vt:lpstr>Slide 25</vt:lpstr>
      <vt:lpstr>Slide 26</vt:lpstr>
      <vt:lpstr>Slide 27</vt:lpstr>
      <vt:lpstr>Slide 28</vt:lpstr>
      <vt:lpstr>Slide 29</vt:lpstr>
      <vt:lpstr>Slide 30</vt:lpstr>
      <vt:lpstr>Slide 31</vt:lpstr>
      <vt:lpstr>Longest track reconstructed by trackit+sst</vt:lpstr>
      <vt:lpstr>Accuracy (from ~10 validation studies)</vt:lpstr>
      <vt:lpstr>Slide 34</vt:lpstr>
      <vt:lpstr>Slide 35</vt:lpstr>
      <vt:lpstr>Slide 36</vt:lpstr>
      <vt:lpstr>Slide 37</vt:lpstr>
      <vt:lpstr>Concept – dawn dusk curves</vt:lpstr>
      <vt:lpstr>Correction techniques</vt:lpstr>
      <vt:lpstr>Slide 40</vt:lpstr>
      <vt:lpstr>Potential applications for stock assesments</vt:lpstr>
      <vt:lpstr>Basic Terms</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Based Geolocation Using State Space Methods</dc:title>
  <dc:creator>ben</dc:creator>
  <cp:lastModifiedBy>clam</cp:lastModifiedBy>
  <cp:revision>70</cp:revision>
  <dcterms:created xsi:type="dcterms:W3CDTF">2011-10-02T01:11:42Z</dcterms:created>
  <dcterms:modified xsi:type="dcterms:W3CDTF">2014-05-28T15:54:16Z</dcterms:modified>
</cp:coreProperties>
</file>